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Overpass"/>
      <p:regular r:id="rId48"/>
      <p:bold r:id="rId49"/>
      <p:italic r:id="rId50"/>
      <p:boldItalic r:id="rId51"/>
    </p:embeddedFont>
    <p:embeddedFont>
      <p:font typeface="Overpass Light"/>
      <p:regular r:id="rId52"/>
      <p:bold r:id="rId53"/>
      <p:italic r:id="rId54"/>
      <p:boldItalic r:id="rId55"/>
    </p:embeddedFont>
    <p:embeddedFont>
      <p:font typeface="Overpass SemiBol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Roboto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verpass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Overpas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verpass-boldItalic.fntdata"/><Relationship Id="rId50" Type="http://schemas.openxmlformats.org/officeDocument/2006/relationships/font" Target="fonts/Overpass-italic.fntdata"/><Relationship Id="rId53" Type="http://schemas.openxmlformats.org/officeDocument/2006/relationships/font" Target="fonts/OverpassLight-bold.fntdata"/><Relationship Id="rId52" Type="http://schemas.openxmlformats.org/officeDocument/2006/relationships/font" Target="fonts/OverpassLight-regular.fntdata"/><Relationship Id="rId11" Type="http://schemas.openxmlformats.org/officeDocument/2006/relationships/slide" Target="slides/slide5.xml"/><Relationship Id="rId55" Type="http://schemas.openxmlformats.org/officeDocument/2006/relationships/font" Target="fonts/Overpass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OverpassLight-italic.fntdata"/><Relationship Id="rId13" Type="http://schemas.openxmlformats.org/officeDocument/2006/relationships/slide" Target="slides/slide7.xml"/><Relationship Id="rId57" Type="http://schemas.openxmlformats.org/officeDocument/2006/relationships/font" Target="fonts/OverpassSemiBold-bold.fntdata"/><Relationship Id="rId12" Type="http://schemas.openxmlformats.org/officeDocument/2006/relationships/slide" Target="slides/slide6.xml"/><Relationship Id="rId56" Type="http://schemas.openxmlformats.org/officeDocument/2006/relationships/font" Target="fonts/Overpass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OverpassSemiBold-boldItalic.fntdata"/><Relationship Id="rId14" Type="http://schemas.openxmlformats.org/officeDocument/2006/relationships/slide" Target="slides/slide8.xml"/><Relationship Id="rId58" Type="http://schemas.openxmlformats.org/officeDocument/2006/relationships/font" Target="fonts/Overpass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ccess.redhat.com/support/policy/updates/openshift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f7040dbe7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f7040dbe7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0da7a4428_0_3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0da7a4428_0_3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0da7a4428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0da7a4428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0da7a4428_0_3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0da7a4428_0_3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0da7a4428_0_3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0da7a4428_0_3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0da7a4428_0_3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0da7a4428_0_3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0da7a4428_0_2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0da7a4428_0_2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0da7a4428_0_3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60da7a4428_0_3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0da7a4428_0_3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60da7a4428_0_3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0da7a4428_0_3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0da7a4428_0_3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0da7a4428_0_3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0da7a4428_0_3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0da7a4428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0da7a4428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0da7a4428_0_3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0da7a4428_0_3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0da7a4428_0_3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0da7a4428_0_3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0da7a4428_0_2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0da7a4428_0_2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0da7a4428_0_3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0da7a4428_0_3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da7a4428_0_3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da7a4428_0_3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0da7a4428_0_3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0da7a4428_0_3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0da7a4428_0_3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0da7a4428_0_3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0da7a4428_0_3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0da7a4428_0_3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0da7a4428_0_3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60da7a4428_0_3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f7040dbe7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5f7040dbe7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0da7a4428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0da7a4428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5eacf071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5eacf071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https://access.redhat.com/support/policy/updates/openshift/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Keep selling OCS 3!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3.11.4 - Support 2000 PVs (up from 1000)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Block performance expected to increase by 40%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Customer feedback - 3.11.3 is incredibly stable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0da7a4428_0_3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0da7a4428_0_3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0d8012c7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0d8012c7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5f7040dbe7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5f7040dbe7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da7a442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0da7a442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0da7a442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0da7a442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0da7a4428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0da7a4428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0da7a4428_0_112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0da7a4428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0da7a4428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0da7a4428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0da7a4428_0_9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0da7a4428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RED HAT CONFIDENTIAL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1" name="Google Shape;61;p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RED HAT CONFIDENTIAL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70" name="Google Shape;70;p1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RED HAT CONFIDENTIAL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1557019" y="857900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78" name="Google Shape;78;p1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" name="Google Shape;80;p1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82" name="Google Shape;82;p1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RED HAT CONFIDENTIAL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3" name="Google Shape;83;p16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latin typeface="Overpass"/>
                <a:ea typeface="Overpass"/>
                <a:cs typeface="Overpass"/>
                <a:sym typeface="Overpass"/>
              </a:rPr>
              <a:t>RED HAT CONFIDENTIAL</a:t>
            </a:r>
            <a:endParaRPr sz="5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lack">
  <p:cSld name="CUSTOM_4_1">
    <p:bg>
      <p:bgPr>
        <a:solidFill>
          <a:srgbClr val="141414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0" name="Google Shape;90;p1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RED HAT CONFIDENTIAL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94" name="Google Shape;9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956" y="141196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0956" y="20292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RED HAT CONFIDENTIAL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1">
  <p:cSld name="SECTION_TITLE_AND_DESCRIPTION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2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3">
  <p:cSld name="TITLE_ONLY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1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chemeClr val="tx1"/>
                </a:solidFill>
              </a:defRPr>
            </a:lvl1pPr>
            <a:lvl2pPr lvl="1" rtl="0">
              <a:buNone/>
              <a:defRPr sz="1300">
                <a:solidFill>
                  <a:schemeClr val="tx1"/>
                </a:solidFill>
              </a:defRPr>
            </a:lvl2pPr>
            <a:lvl3pPr lvl="2" rtl="0">
              <a:buNone/>
              <a:defRPr sz="1300">
                <a:solidFill>
                  <a:schemeClr val="tx1"/>
                </a:solidFill>
              </a:defRPr>
            </a:lvl3pPr>
            <a:lvl4pPr lvl="3" rtl="0">
              <a:buNone/>
              <a:defRPr sz="1300">
                <a:solidFill>
                  <a:schemeClr val="tx1"/>
                </a:solidFill>
              </a:defRPr>
            </a:lvl4pPr>
            <a:lvl5pPr lvl="4" rtl="0">
              <a:buNone/>
              <a:defRPr sz="1300">
                <a:solidFill>
                  <a:schemeClr val="tx1"/>
                </a:solidFill>
              </a:defRPr>
            </a:lvl5pPr>
            <a:lvl6pPr lvl="5" rtl="0">
              <a:buNone/>
              <a:defRPr sz="1300">
                <a:solidFill>
                  <a:schemeClr val="tx1"/>
                </a:solidFill>
              </a:defRPr>
            </a:lvl6pPr>
            <a:lvl7pPr lvl="6" rtl="0">
              <a:buNone/>
              <a:defRPr sz="1300">
                <a:solidFill>
                  <a:schemeClr val="tx1"/>
                </a:solidFill>
              </a:defRPr>
            </a:lvl7pPr>
            <a:lvl8pPr lvl="7" rtl="0">
              <a:buNone/>
              <a:defRPr sz="1300">
                <a:solidFill>
                  <a:schemeClr val="tx1"/>
                </a:solidFill>
              </a:defRPr>
            </a:lvl8pPr>
            <a:lvl9pPr lvl="8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6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7" name="Google Shape;147;p3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3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top, text bottom">
  <p:cSld name="CUSTOM_3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8"/>
          <p:cNvSpPr txBox="1"/>
          <p:nvPr>
            <p:ph idx="1" type="body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5" name="Google Shape;155;p3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6" name="Google Shape;156;p38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graphic left, text right">
  <p:cSld name="1_graphic left, text righ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103327" y="4733943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0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0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0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0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0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0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0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C0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9"/>
          <p:cNvSpPr txBox="1"/>
          <p:nvPr>
            <p:ph idx="1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 b="0" i="0" sz="1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/>
          <p:nvPr/>
        </p:nvSpPr>
        <p:spPr>
          <a:xfrm flipH="1" rot="10800000">
            <a:off x="0" y="1399500"/>
            <a:ext cx="9144000" cy="37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0"/>
          <p:cNvSpPr/>
          <p:nvPr/>
        </p:nvSpPr>
        <p:spPr>
          <a:xfrm>
            <a:off x="0" y="1286794"/>
            <a:ext cx="9144000" cy="2643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0"/>
          <p:cNvSpPr txBox="1"/>
          <p:nvPr>
            <p:ph type="title"/>
          </p:nvPr>
        </p:nvSpPr>
        <p:spPr>
          <a:xfrm>
            <a:off x="471900" y="36890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1" type="body"/>
          </p:nvPr>
        </p:nvSpPr>
        <p:spPr>
          <a:xfrm>
            <a:off x="460950" y="151300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/>
          <p:nvPr/>
        </p:nvSpPr>
        <p:spPr>
          <a:xfrm flipH="1" rot="10800000">
            <a:off x="0" y="1399500"/>
            <a:ext cx="9144000" cy="37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1"/>
          <p:cNvSpPr/>
          <p:nvPr/>
        </p:nvSpPr>
        <p:spPr>
          <a:xfrm>
            <a:off x="0" y="1286794"/>
            <a:ext cx="9144000" cy="2643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1"/>
          <p:cNvSpPr txBox="1"/>
          <p:nvPr>
            <p:ph type="title"/>
          </p:nvPr>
        </p:nvSpPr>
        <p:spPr>
          <a:xfrm>
            <a:off x="471900" y="36890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1" type="body"/>
          </p:nvPr>
        </p:nvSpPr>
        <p:spPr>
          <a:xfrm>
            <a:off x="460950" y="151300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3">
  <p:cSld name="TITLE_AND_BODY_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/>
        </p:nvSpPr>
        <p:spPr>
          <a:xfrm flipH="1" rot="10800000">
            <a:off x="0" y="1399500"/>
            <a:ext cx="9144000" cy="37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2"/>
          <p:cNvSpPr/>
          <p:nvPr/>
        </p:nvSpPr>
        <p:spPr>
          <a:xfrm>
            <a:off x="0" y="1286794"/>
            <a:ext cx="9144000" cy="2643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2"/>
          <p:cNvSpPr txBox="1"/>
          <p:nvPr>
            <p:ph type="title"/>
          </p:nvPr>
        </p:nvSpPr>
        <p:spPr>
          <a:xfrm>
            <a:off x="471900" y="36890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42"/>
          <p:cNvSpPr txBox="1"/>
          <p:nvPr>
            <p:ph idx="1" type="body"/>
          </p:nvPr>
        </p:nvSpPr>
        <p:spPr>
          <a:xfrm>
            <a:off x="460950" y="151300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4">
  <p:cSld name="TITLE_AND_BODY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/>
          <p:nvPr/>
        </p:nvSpPr>
        <p:spPr>
          <a:xfrm flipH="1" rot="10800000">
            <a:off x="0" y="1399500"/>
            <a:ext cx="9144000" cy="37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/>
          <p:nvPr/>
        </p:nvSpPr>
        <p:spPr>
          <a:xfrm>
            <a:off x="0" y="1286794"/>
            <a:ext cx="9144000" cy="2643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3"/>
          <p:cNvSpPr txBox="1"/>
          <p:nvPr>
            <p:ph type="title"/>
          </p:nvPr>
        </p:nvSpPr>
        <p:spPr>
          <a:xfrm>
            <a:off x="471900" y="36890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3"/>
          <p:cNvSpPr txBox="1"/>
          <p:nvPr>
            <p:ph idx="1" type="body"/>
          </p:nvPr>
        </p:nvSpPr>
        <p:spPr>
          <a:xfrm>
            <a:off x="460950" y="151300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2">
  <p:cSld name="TITLE_AND_TWO_COLUMNS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9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146475" y="4740975"/>
            <a:ext cx="1956300" cy="247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@RedHatStorage</a:t>
            </a:r>
            <a:endParaRPr sz="100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3">
  <p:cSld name="TITLE_AND_TWO_COLUMNS_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5" name="Google Shape;195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45"/>
          <p:cNvSpPr txBox="1"/>
          <p:nvPr/>
        </p:nvSpPr>
        <p:spPr>
          <a:xfrm>
            <a:off x="146475" y="4740975"/>
            <a:ext cx="1956300" cy="247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@RedHatStorage</a:t>
            </a:r>
            <a:endParaRPr sz="100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5">
  <p:cSld name="TITLE_AND_BODY_5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/>
          <p:nvPr/>
        </p:nvSpPr>
        <p:spPr>
          <a:xfrm flipH="1" rot="10800000">
            <a:off x="0" y="1399500"/>
            <a:ext cx="9144000" cy="37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6"/>
          <p:cNvSpPr/>
          <p:nvPr/>
        </p:nvSpPr>
        <p:spPr>
          <a:xfrm>
            <a:off x="0" y="1286794"/>
            <a:ext cx="9144000" cy="2643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6"/>
          <p:cNvSpPr txBox="1"/>
          <p:nvPr>
            <p:ph type="title"/>
          </p:nvPr>
        </p:nvSpPr>
        <p:spPr>
          <a:xfrm>
            <a:off x="471900" y="36890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46"/>
          <p:cNvSpPr txBox="1"/>
          <p:nvPr>
            <p:ph idx="1" type="body"/>
          </p:nvPr>
        </p:nvSpPr>
        <p:spPr>
          <a:xfrm>
            <a:off x="460950" y="1513000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 2">
  <p:cSld name="CUSTOM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07" name="Google Shape;207;p4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8" name="Google Shape;208;p47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buNone/>
              <a:defRPr sz="13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buNone/>
              <a:defRPr sz="13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buNone/>
              <a:defRPr sz="13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buNone/>
              <a:defRPr sz="13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buNone/>
              <a:defRPr sz="13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buNone/>
              <a:defRPr sz="13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buNone/>
              <a:defRPr sz="13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buNone/>
              <a:defRPr sz="13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ext only">
  <p:cSld name="4_text 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4" name="Google Shape;21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_1">
  <p:cSld name="TITLE_AND_BODY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, graphics">
  <p:cSld name="CUSTOM_2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50"/>
          <p:cNvSpPr txBox="1"/>
          <p:nvPr>
            <p:ph idx="1" type="subTitle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22" name="Google Shape;222;p50"/>
          <p:cNvSpPr txBox="1"/>
          <p:nvPr>
            <p:ph idx="2" type="body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" name="Google Shape;223;p50"/>
          <p:cNvSpPr txBox="1"/>
          <p:nvPr>
            <p:ph idx="3" type="subTitle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24" name="Google Shape;224;p50"/>
          <p:cNvSpPr txBox="1"/>
          <p:nvPr>
            <p:ph idx="4" type="body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5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6" name="Google Shape;226;p50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ructure">
  <p:cSld name="structur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ctrTitle"/>
          </p:nvPr>
        </p:nvSpPr>
        <p:spPr>
          <a:xfrm>
            <a:off x="1938528" y="2266950"/>
            <a:ext cx="5852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51"/>
          <p:cNvSpPr txBox="1"/>
          <p:nvPr>
            <p:ph idx="1" type="subTitle"/>
          </p:nvPr>
        </p:nvSpPr>
        <p:spPr>
          <a:xfrm>
            <a:off x="1938528" y="3257550"/>
            <a:ext cx="5867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1138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85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56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288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284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284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284"/>
              </a:spcBef>
              <a:spcAft>
                <a:spcPts val="284"/>
              </a:spcAft>
              <a:buClr>
                <a:srgbClr val="FFFFFF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51"/>
          <p:cNvSpPr txBox="1"/>
          <p:nvPr>
            <p:ph idx="2" type="body"/>
          </p:nvPr>
        </p:nvSpPr>
        <p:spPr>
          <a:xfrm>
            <a:off x="1938528" y="3790950"/>
            <a:ext cx="411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138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85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63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8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4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4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4"/>
              </a:spcBef>
              <a:spcAft>
                <a:spcPts val="284"/>
              </a:spcAft>
              <a:buSzPts val="1400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graphic right 1">
  <p:cSld name="text left, graphic righ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2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u="none" cap="none" strike="noStrike">
                <a:solidFill>
                  <a:schemeClr val="dk1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5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52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6" name="Google Shape;236;p52"/>
          <p:cNvSpPr txBox="1"/>
          <p:nvPr>
            <p:ph idx="12" type="sldNum"/>
          </p:nvPr>
        </p:nvSpPr>
        <p:spPr>
          <a:xfrm>
            <a:off x="103327" y="4733942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00" lIns="83800" spcFirstLastPara="1" rIns="83800" wrap="square" tIns="8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_4">
  <p:cSld name="TITLE_AND_TWO_COLUMNS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" name="Google Shape;240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3"/>
          <p:cNvSpPr/>
          <p:nvPr/>
        </p:nvSpPr>
        <p:spPr>
          <a:xfrm>
            <a:off x="177275" y="4827200"/>
            <a:ext cx="839700" cy="16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3"/>
          <p:cNvSpPr txBox="1"/>
          <p:nvPr/>
        </p:nvSpPr>
        <p:spPr>
          <a:xfrm>
            <a:off x="578200" y="4734050"/>
            <a:ext cx="749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RED HAT INTERNAL ONLY</a:t>
            </a:r>
            <a:endParaRPr sz="1000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4"/>
          <p:cNvSpPr txBox="1"/>
          <p:nvPr>
            <p:ph type="title"/>
          </p:nvPr>
        </p:nvSpPr>
        <p:spPr>
          <a:xfrm>
            <a:off x="916950" y="1676525"/>
            <a:ext cx="731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7" name="Google Shape;247;p54"/>
          <p:cNvSpPr txBox="1"/>
          <p:nvPr>
            <p:ph idx="1" type="subTitle"/>
          </p:nvPr>
        </p:nvSpPr>
        <p:spPr>
          <a:xfrm>
            <a:off x="1188450" y="2504600"/>
            <a:ext cx="6772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8" name="Google Shape;24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buNone/>
              <a:defRPr sz="13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, graphics">
  <p:cSld name="CUSTOM_2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/>
          <p:nvPr>
            <p:ph idx="1" type="subTitle"/>
          </p:nvPr>
        </p:nvSpPr>
        <p:spPr>
          <a:xfrm>
            <a:off x="826650" y="1533307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51" name="Google Shape;251;p55"/>
          <p:cNvSpPr txBox="1"/>
          <p:nvPr>
            <p:ph idx="2" type="subTitle"/>
          </p:nvPr>
        </p:nvSpPr>
        <p:spPr>
          <a:xfrm>
            <a:off x="3467638" y="1533307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52" name="Google Shape;252;p55"/>
          <p:cNvSpPr txBox="1"/>
          <p:nvPr>
            <p:ph idx="3" type="body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3" name="Google Shape;253;p55"/>
          <p:cNvSpPr txBox="1"/>
          <p:nvPr>
            <p:ph idx="4" type="subTitle"/>
          </p:nvPr>
        </p:nvSpPr>
        <p:spPr>
          <a:xfrm>
            <a:off x="6108738" y="1533307"/>
            <a:ext cx="2208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54" name="Google Shape;254;p55"/>
          <p:cNvSpPr txBox="1"/>
          <p:nvPr>
            <p:ph idx="5" type="body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5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6" name="Google Shape;256;p55"/>
          <p:cNvSpPr txBox="1"/>
          <p:nvPr>
            <p:ph idx="6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55"/>
          <p:cNvSpPr txBox="1"/>
          <p:nvPr/>
        </p:nvSpPr>
        <p:spPr>
          <a:xfrm>
            <a:off x="3268500" y="4786788"/>
            <a:ext cx="2607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GENERAL DISTRIBUTION</a:t>
            </a:r>
            <a:endParaRPr sz="7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8" name="Google Shape;25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000000"/>
                </a:solidFill>
              </a:defRPr>
            </a:lvl1pPr>
            <a:lvl2pPr lvl="1" rtl="0">
              <a:buNone/>
              <a:defRPr sz="1300">
                <a:solidFill>
                  <a:srgbClr val="000000"/>
                </a:solidFill>
              </a:defRPr>
            </a:lvl2pPr>
            <a:lvl3pPr lvl="2" rtl="0">
              <a:buNone/>
              <a:defRPr sz="1300">
                <a:solidFill>
                  <a:srgbClr val="000000"/>
                </a:solidFill>
              </a:defRPr>
            </a:lvl3pPr>
            <a:lvl4pPr lvl="3" rtl="0">
              <a:buNone/>
              <a:defRPr sz="1300">
                <a:solidFill>
                  <a:srgbClr val="000000"/>
                </a:solidFill>
              </a:defRPr>
            </a:lvl4pPr>
            <a:lvl5pPr lvl="4" rtl="0">
              <a:buNone/>
              <a:defRPr sz="1300">
                <a:solidFill>
                  <a:srgbClr val="000000"/>
                </a:solidFill>
              </a:defRPr>
            </a:lvl5pPr>
            <a:lvl6pPr lvl="5" rtl="0">
              <a:buNone/>
              <a:defRPr sz="1300">
                <a:solidFill>
                  <a:srgbClr val="000000"/>
                </a:solidFill>
              </a:defRPr>
            </a:lvl6pPr>
            <a:lvl7pPr lvl="6" rtl="0">
              <a:buNone/>
              <a:defRPr sz="1300">
                <a:solidFill>
                  <a:srgbClr val="000000"/>
                </a:solidFill>
              </a:defRPr>
            </a:lvl7pPr>
            <a:lvl8pPr lvl="7" rtl="0">
              <a:buNone/>
              <a:defRPr sz="1300">
                <a:solidFill>
                  <a:srgbClr val="000000"/>
                </a:solidFill>
              </a:defRPr>
            </a:lvl8pPr>
            <a:lvl9pPr lvl="8" rtl="0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 3">
  <p:cSld name="CUSTOM_1_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6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1" name="Google Shape;261;p5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2" name="Google Shape;262;p56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3" name="Google Shape;26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54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1.png"/><Relationship Id="rId4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77.png"/><Relationship Id="rId6" Type="http://schemas.openxmlformats.org/officeDocument/2006/relationships/image" Target="../media/image7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7.png"/><Relationship Id="rId4" Type="http://schemas.openxmlformats.org/officeDocument/2006/relationships/image" Target="../media/image7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5.png"/><Relationship Id="rId4" Type="http://schemas.openxmlformats.org/officeDocument/2006/relationships/image" Target="../media/image7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9.png"/><Relationship Id="rId4" Type="http://schemas.openxmlformats.org/officeDocument/2006/relationships/image" Target="../media/image7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5" Type="http://schemas.openxmlformats.org/officeDocument/2006/relationships/image" Target="../media/image7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7" Type="http://schemas.openxmlformats.org/officeDocument/2006/relationships/image" Target="../media/image56.png"/><Relationship Id="rId8" Type="http://schemas.openxmlformats.org/officeDocument/2006/relationships/image" Target="../media/image59.png"/><Relationship Id="rId11" Type="http://schemas.openxmlformats.org/officeDocument/2006/relationships/image" Target="../media/image57.png"/><Relationship Id="rId10" Type="http://schemas.openxmlformats.org/officeDocument/2006/relationships/image" Target="../media/image52.png"/><Relationship Id="rId13" Type="http://schemas.openxmlformats.org/officeDocument/2006/relationships/image" Target="../media/image87.png"/><Relationship Id="rId12" Type="http://schemas.openxmlformats.org/officeDocument/2006/relationships/image" Target="../media/image93.png"/><Relationship Id="rId15" Type="http://schemas.openxmlformats.org/officeDocument/2006/relationships/image" Target="../media/image54.png"/><Relationship Id="rId14" Type="http://schemas.openxmlformats.org/officeDocument/2006/relationships/image" Target="../media/image58.png"/><Relationship Id="rId16" Type="http://schemas.openxmlformats.org/officeDocument/2006/relationships/image" Target="../media/image8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Relationship Id="rId5" Type="http://schemas.openxmlformats.org/officeDocument/2006/relationships/image" Target="../media/image82.png"/><Relationship Id="rId6" Type="http://schemas.openxmlformats.org/officeDocument/2006/relationships/image" Target="../media/image89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6.png"/><Relationship Id="rId4" Type="http://schemas.openxmlformats.org/officeDocument/2006/relationships/image" Target="../media/image90.png"/><Relationship Id="rId5" Type="http://schemas.openxmlformats.org/officeDocument/2006/relationships/image" Target="../media/image94.png"/><Relationship Id="rId6" Type="http://schemas.openxmlformats.org/officeDocument/2006/relationships/image" Target="../media/image9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ccess.redhat.com/articles/4204251" TargetMode="External"/><Relationship Id="rId4" Type="http://schemas.openxmlformats.org/officeDocument/2006/relationships/hyperlink" Target="https://access.redhat.com/support/policy/updates/openshif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98.png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Relationship Id="rId11" Type="http://schemas.openxmlformats.org/officeDocument/2006/relationships/image" Target="../media/image41.png"/><Relationship Id="rId10" Type="http://schemas.openxmlformats.org/officeDocument/2006/relationships/image" Target="../media/image49.png"/><Relationship Id="rId13" Type="http://schemas.openxmlformats.org/officeDocument/2006/relationships/image" Target="../media/image39.png"/><Relationship Id="rId12" Type="http://schemas.openxmlformats.org/officeDocument/2006/relationships/image" Target="../media/image45.png"/><Relationship Id="rId15" Type="http://schemas.openxmlformats.org/officeDocument/2006/relationships/image" Target="../media/image95.png"/><Relationship Id="rId14" Type="http://schemas.openxmlformats.org/officeDocument/2006/relationships/image" Target="../media/image38.png"/><Relationship Id="rId17" Type="http://schemas.openxmlformats.org/officeDocument/2006/relationships/image" Target="../media/image44.png"/><Relationship Id="rId16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7" Type="http://schemas.openxmlformats.org/officeDocument/2006/relationships/image" Target="../media/image56.png"/><Relationship Id="rId8" Type="http://schemas.openxmlformats.org/officeDocument/2006/relationships/image" Target="../media/image59.png"/><Relationship Id="rId11" Type="http://schemas.openxmlformats.org/officeDocument/2006/relationships/image" Target="../media/image57.png"/><Relationship Id="rId10" Type="http://schemas.openxmlformats.org/officeDocument/2006/relationships/image" Target="../media/image52.png"/><Relationship Id="rId13" Type="http://schemas.openxmlformats.org/officeDocument/2006/relationships/image" Target="../media/image87.png"/><Relationship Id="rId12" Type="http://schemas.openxmlformats.org/officeDocument/2006/relationships/image" Target="../media/image93.png"/><Relationship Id="rId15" Type="http://schemas.openxmlformats.org/officeDocument/2006/relationships/image" Target="../media/image54.png"/><Relationship Id="rId14" Type="http://schemas.openxmlformats.org/officeDocument/2006/relationships/image" Target="../media/image58.png"/><Relationship Id="rId16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6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7"/>
          <p:cNvSpPr txBox="1"/>
          <p:nvPr>
            <p:ph idx="1" type="subTitle"/>
          </p:nvPr>
        </p:nvSpPr>
        <p:spPr>
          <a:xfrm>
            <a:off x="1562801" y="2641375"/>
            <a:ext cx="67413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data services for OpenShift - Open Hybrid Cloud</a:t>
            </a:r>
            <a:endParaRPr/>
          </a:p>
        </p:txBody>
      </p:sp>
      <p:sp>
        <p:nvSpPr>
          <p:cNvPr id="269" name="Google Shape;269;p57"/>
          <p:cNvSpPr txBox="1"/>
          <p:nvPr>
            <p:ph type="title"/>
          </p:nvPr>
        </p:nvSpPr>
        <p:spPr>
          <a:xfrm>
            <a:off x="1562906" y="1307719"/>
            <a:ext cx="6062700" cy="12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Red Hat OpenShift Container Storage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0" name="Google Shape;270;p57"/>
          <p:cNvSpPr txBox="1"/>
          <p:nvPr>
            <p:ph idx="2" type="subTitle"/>
          </p:nvPr>
        </p:nvSpPr>
        <p:spPr>
          <a:xfrm>
            <a:off x="1562798" y="3511275"/>
            <a:ext cx="56529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Sudhir Prasad, Product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Annette Clewett, Senior Solution Architect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Karena Angell, Product Marketing</a:t>
            </a:r>
            <a:endParaRPr/>
          </a:p>
        </p:txBody>
      </p:sp>
      <p:cxnSp>
        <p:nvCxnSpPr>
          <p:cNvPr id="271" name="Google Shape;271;p57"/>
          <p:cNvCxnSpPr/>
          <p:nvPr/>
        </p:nvCxnSpPr>
        <p:spPr>
          <a:xfrm>
            <a:off x="1562794" y="3429600"/>
            <a:ext cx="2457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5" y="325900"/>
            <a:ext cx="1601051" cy="6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/>
          <p:nvPr>
            <p:ph type="title"/>
          </p:nvPr>
        </p:nvSpPr>
        <p:spPr>
          <a:xfrm>
            <a:off x="1246050" y="501475"/>
            <a:ext cx="66519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verpass"/>
                <a:ea typeface="Overpass"/>
                <a:cs typeface="Overpass"/>
                <a:sym typeface="Overpass"/>
              </a:rPr>
              <a:t>VALUE PROPOSITION BY PERSONA</a:t>
            </a:r>
            <a:endParaRPr b="1"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6" name="Google Shape;466;p6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OCP + OCS</a:t>
            </a:r>
            <a:endParaRPr/>
          </a:p>
        </p:txBody>
      </p:sp>
      <p:sp>
        <p:nvSpPr>
          <p:cNvPr id="467" name="Google Shape;467;p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66"/>
          <p:cNvSpPr txBox="1"/>
          <p:nvPr>
            <p:ph type="title"/>
          </p:nvPr>
        </p:nvSpPr>
        <p:spPr>
          <a:xfrm>
            <a:off x="2761163" y="1186900"/>
            <a:ext cx="1695300" cy="61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OPERATIONS</a:t>
            </a:r>
            <a:endParaRPr b="1" sz="16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9" name="Google Shape;469;p66"/>
          <p:cNvSpPr txBox="1"/>
          <p:nvPr>
            <p:ph type="title"/>
          </p:nvPr>
        </p:nvSpPr>
        <p:spPr>
          <a:xfrm>
            <a:off x="4717838" y="871887"/>
            <a:ext cx="1947900" cy="12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DEVELOPERS</a:t>
            </a:r>
            <a:endParaRPr b="1" sz="16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0" name="Google Shape;470;p66"/>
          <p:cNvSpPr txBox="1"/>
          <p:nvPr>
            <p:ph type="title"/>
          </p:nvPr>
        </p:nvSpPr>
        <p:spPr>
          <a:xfrm>
            <a:off x="6961100" y="914788"/>
            <a:ext cx="1947900" cy="115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BUSINESS LEADERS</a:t>
            </a:r>
            <a:endParaRPr b="1" sz="16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71" name="Google Shape;471;p66"/>
          <p:cNvCxnSpPr/>
          <p:nvPr/>
        </p:nvCxnSpPr>
        <p:spPr>
          <a:xfrm>
            <a:off x="4720652" y="1727606"/>
            <a:ext cx="0" cy="17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72" name="Google Shape;472;p66"/>
          <p:cNvSpPr txBox="1"/>
          <p:nvPr/>
        </p:nvSpPr>
        <p:spPr>
          <a:xfrm>
            <a:off x="2761945" y="2127625"/>
            <a:ext cx="18798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Consistent Operation across Hybrid Cloud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Manage &amp; Monitor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OCP + OCS together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73" name="Google Shape;473;p66"/>
          <p:cNvSpPr txBox="1"/>
          <p:nvPr/>
        </p:nvSpPr>
        <p:spPr>
          <a:xfrm>
            <a:off x="4717852" y="2127625"/>
            <a:ext cx="22716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Consistent Consumption Experience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Invisible </a:t>
            </a: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Infrastructure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74" name="Google Shape;474;p66"/>
          <p:cNvSpPr txBox="1"/>
          <p:nvPr/>
        </p:nvSpPr>
        <p:spPr>
          <a:xfrm>
            <a:off x="7243358" y="2127625"/>
            <a:ext cx="16656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Complete Platform from Red Hat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Single Vendor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No Lock-in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475" name="Google Shape;475;p66"/>
          <p:cNvCxnSpPr/>
          <p:nvPr/>
        </p:nvCxnSpPr>
        <p:spPr>
          <a:xfrm>
            <a:off x="6813429" y="1727606"/>
            <a:ext cx="0" cy="17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66"/>
          <p:cNvGrpSpPr/>
          <p:nvPr/>
        </p:nvGrpSpPr>
        <p:grpSpPr>
          <a:xfrm>
            <a:off x="2494240" y="4042366"/>
            <a:ext cx="4155521" cy="692512"/>
            <a:chOff x="1247525" y="653875"/>
            <a:chExt cx="7107100" cy="1156500"/>
          </a:xfrm>
        </p:grpSpPr>
        <p:sp>
          <p:nvSpPr>
            <p:cNvPr id="477" name="Google Shape;477;p66"/>
            <p:cNvSpPr/>
            <p:nvPr/>
          </p:nvSpPr>
          <p:spPr>
            <a:xfrm>
              <a:off x="5111625" y="653875"/>
              <a:ext cx="3243000" cy="1156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C500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6"/>
            <p:cNvSpPr/>
            <p:nvPr/>
          </p:nvSpPr>
          <p:spPr>
            <a:xfrm>
              <a:off x="1247525" y="653875"/>
              <a:ext cx="3243000" cy="1156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C5000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9" name="Google Shape;479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22725" y="737925"/>
              <a:ext cx="2876350" cy="98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2976" y="770064"/>
              <a:ext cx="2876348" cy="9000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1" name="Google Shape;481;p66"/>
            <p:cNvCxnSpPr>
              <a:stCxn id="478" idx="3"/>
              <a:endCxn id="477" idx="1"/>
            </p:cNvCxnSpPr>
            <p:nvPr/>
          </p:nvCxnSpPr>
          <p:spPr>
            <a:xfrm>
              <a:off x="4490525" y="1232125"/>
              <a:ext cx="621300" cy="0"/>
            </a:xfrm>
            <a:prstGeom prst="straightConnector1">
              <a:avLst/>
            </a:prstGeom>
            <a:noFill/>
            <a:ln cap="flat" cmpd="sng" w="28575">
              <a:solidFill>
                <a:srgbClr val="C5000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2" name="Google Shape;482;p66"/>
          <p:cNvSpPr txBox="1"/>
          <p:nvPr>
            <p:ph type="title"/>
          </p:nvPr>
        </p:nvSpPr>
        <p:spPr>
          <a:xfrm>
            <a:off x="518400" y="871887"/>
            <a:ext cx="1621500" cy="12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OPENSHIFT CUSTOMERS</a:t>
            </a:r>
            <a:endParaRPr b="1" sz="16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3" name="Google Shape;483;p66"/>
          <p:cNvSpPr txBox="1"/>
          <p:nvPr/>
        </p:nvSpPr>
        <p:spPr>
          <a:xfrm>
            <a:off x="414150" y="2127625"/>
            <a:ext cx="18798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Complete Platform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Complete Storage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Infrastructure Agnostic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484" name="Google Shape;484;p66"/>
          <p:cNvCxnSpPr/>
          <p:nvPr/>
        </p:nvCxnSpPr>
        <p:spPr>
          <a:xfrm>
            <a:off x="2499777" y="1822806"/>
            <a:ext cx="0" cy="17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85" name="Google Shape;485;p6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7"/>
          <p:cNvSpPr txBox="1"/>
          <p:nvPr>
            <p:ph type="title"/>
          </p:nvPr>
        </p:nvSpPr>
        <p:spPr>
          <a:xfrm>
            <a:off x="335825" y="813425"/>
            <a:ext cx="5721000" cy="24795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 Hat OpenShift Container Storage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Direction &amp; Timeline</a:t>
            </a:r>
            <a:endParaRPr sz="3500"/>
          </a:p>
        </p:txBody>
      </p:sp>
      <p:sp>
        <p:nvSpPr>
          <p:cNvPr id="491" name="Google Shape;491;p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68"/>
          <p:cNvSpPr txBox="1"/>
          <p:nvPr>
            <p:ph type="title"/>
          </p:nvPr>
        </p:nvSpPr>
        <p:spPr>
          <a:xfrm>
            <a:off x="826650" y="152400"/>
            <a:ext cx="74907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OCS 4 Technology Stack</a:t>
            </a:r>
            <a:endParaRPr b="1" sz="2800"/>
          </a:p>
        </p:txBody>
      </p:sp>
      <p:grpSp>
        <p:nvGrpSpPr>
          <p:cNvPr id="498" name="Google Shape;498;p68"/>
          <p:cNvGrpSpPr/>
          <p:nvPr/>
        </p:nvGrpSpPr>
        <p:grpSpPr>
          <a:xfrm>
            <a:off x="1547876" y="2034575"/>
            <a:ext cx="3528400" cy="1396025"/>
            <a:chOff x="2105150" y="1501175"/>
            <a:chExt cx="3528400" cy="1396025"/>
          </a:xfrm>
        </p:grpSpPr>
        <p:pic>
          <p:nvPicPr>
            <p:cNvPr id="499" name="Google Shape;499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57599" y="1501175"/>
              <a:ext cx="1122400" cy="139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5150" y="1705100"/>
              <a:ext cx="1063200" cy="106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44550" y="1652600"/>
              <a:ext cx="712600" cy="71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20950" y="1652600"/>
              <a:ext cx="712600" cy="712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" name="Google Shape;50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3776" y="2239280"/>
            <a:ext cx="2175148" cy="9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6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9"/>
          <p:cNvSpPr txBox="1"/>
          <p:nvPr>
            <p:ph type="title"/>
          </p:nvPr>
        </p:nvSpPr>
        <p:spPr>
          <a:xfrm>
            <a:off x="162025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RHOCS 4.x Roadmap</a:t>
            </a:r>
            <a:endParaRPr b="1" sz="3000"/>
          </a:p>
        </p:txBody>
      </p:sp>
      <p:cxnSp>
        <p:nvCxnSpPr>
          <p:cNvPr id="511" name="Google Shape;511;p69"/>
          <p:cNvCxnSpPr/>
          <p:nvPr/>
        </p:nvCxnSpPr>
        <p:spPr>
          <a:xfrm flipH="1" rot="10800000">
            <a:off x="40650" y="2697025"/>
            <a:ext cx="9027300" cy="5100"/>
          </a:xfrm>
          <a:prstGeom prst="straightConnector1">
            <a:avLst/>
          </a:prstGeom>
          <a:noFill/>
          <a:ln cap="flat" cmpd="sng" w="38100">
            <a:solidFill>
              <a:srgbClr val="0041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69"/>
          <p:cNvCxnSpPr/>
          <p:nvPr/>
        </p:nvCxnSpPr>
        <p:spPr>
          <a:xfrm rot="10800000">
            <a:off x="1096725" y="2694175"/>
            <a:ext cx="0" cy="102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69"/>
          <p:cNvCxnSpPr/>
          <p:nvPr/>
        </p:nvCxnSpPr>
        <p:spPr>
          <a:xfrm flipH="1" rot="10800000">
            <a:off x="2795400" y="1287150"/>
            <a:ext cx="6600" cy="1434900"/>
          </a:xfrm>
          <a:prstGeom prst="straightConnector1">
            <a:avLst/>
          </a:prstGeom>
          <a:noFill/>
          <a:ln cap="flat" cmpd="sng" w="12700">
            <a:solidFill>
              <a:srgbClr val="0041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69"/>
          <p:cNvSpPr/>
          <p:nvPr/>
        </p:nvSpPr>
        <p:spPr>
          <a:xfrm>
            <a:off x="2760630" y="1261135"/>
            <a:ext cx="73200" cy="69000"/>
          </a:xfrm>
          <a:prstGeom prst="ellipse">
            <a:avLst/>
          </a:prstGeom>
          <a:solidFill>
            <a:srgbClr val="CCCCCC"/>
          </a:solidFill>
          <a:ln cap="flat" cmpd="sng" w="12700">
            <a:solidFill>
              <a:srgbClr val="004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00" lIns="14400" spcFirstLastPara="1" rIns="14400" wrap="square" tIns="14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9"/>
          <p:cNvSpPr/>
          <p:nvPr/>
        </p:nvSpPr>
        <p:spPr>
          <a:xfrm>
            <a:off x="1060139" y="3699535"/>
            <a:ext cx="73200" cy="69000"/>
          </a:xfrm>
          <a:prstGeom prst="ellipse">
            <a:avLst/>
          </a:prstGeom>
          <a:solidFill>
            <a:srgbClr val="CCCCCC"/>
          </a:solidFill>
          <a:ln cap="flat" cmpd="sng" w="12700">
            <a:solidFill>
              <a:srgbClr val="004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00" lIns="14400" spcFirstLastPara="1" rIns="14400" wrap="square" tIns="14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69"/>
          <p:cNvCxnSpPr/>
          <p:nvPr/>
        </p:nvCxnSpPr>
        <p:spPr>
          <a:xfrm rot="10800000">
            <a:off x="5592525" y="2770375"/>
            <a:ext cx="0" cy="102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69"/>
          <p:cNvSpPr/>
          <p:nvPr/>
        </p:nvSpPr>
        <p:spPr>
          <a:xfrm>
            <a:off x="5555939" y="3775735"/>
            <a:ext cx="73200" cy="69000"/>
          </a:xfrm>
          <a:prstGeom prst="ellipse">
            <a:avLst/>
          </a:prstGeom>
          <a:solidFill>
            <a:srgbClr val="CCCCCC"/>
          </a:solidFill>
          <a:ln cap="flat" cmpd="sng" w="12700">
            <a:solidFill>
              <a:srgbClr val="004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00" lIns="14400" spcFirstLastPara="1" rIns="14400" wrap="square" tIns="14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9"/>
          <p:cNvSpPr txBox="1"/>
          <p:nvPr/>
        </p:nvSpPr>
        <p:spPr>
          <a:xfrm>
            <a:off x="2833825" y="980000"/>
            <a:ext cx="6089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OCS 4.2 GA - Converged Mode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Operator driven install, expand, upgrade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PV’s backed by RWX, RWO, S3 for apps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AWS, VMWare, &amp; RHHI.Next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OCP + OCS monitoring and management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Multi Cloud Data Portability/Hybrid Cloud with S3</a:t>
            </a: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compatible API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19" name="Google Shape;519;p69"/>
          <p:cNvSpPr txBox="1"/>
          <p:nvPr/>
        </p:nvSpPr>
        <p:spPr>
          <a:xfrm>
            <a:off x="-238150" y="2996825"/>
            <a:ext cx="12267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Aug/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Sep 19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0" name="Google Shape;520;p69"/>
          <p:cNvSpPr txBox="1"/>
          <p:nvPr/>
        </p:nvSpPr>
        <p:spPr>
          <a:xfrm>
            <a:off x="976300" y="3287825"/>
            <a:ext cx="197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OCS 4.2 Beta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1" name="Google Shape;521;p69"/>
          <p:cNvSpPr txBox="1"/>
          <p:nvPr/>
        </p:nvSpPr>
        <p:spPr>
          <a:xfrm>
            <a:off x="1426150" y="1177725"/>
            <a:ext cx="12267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Nov 19 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2" name="Google Shape;522;p69"/>
          <p:cNvSpPr txBox="1"/>
          <p:nvPr/>
        </p:nvSpPr>
        <p:spPr>
          <a:xfrm>
            <a:off x="4333850" y="3073025"/>
            <a:ext cx="12267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Dec 19/</a:t>
            </a: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Jan </a:t>
            </a: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20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5495375" y="2939375"/>
            <a:ext cx="40086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OCS 4.3* - Independent  Mode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Azure, Bare Metal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Services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Portability/Hybrid Cloud 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70"/>
          <p:cNvSpPr/>
          <p:nvPr/>
        </p:nvSpPr>
        <p:spPr>
          <a:xfrm>
            <a:off x="3690950" y="1371600"/>
            <a:ext cx="2169600" cy="3075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0"/>
          <p:cNvSpPr/>
          <p:nvPr/>
        </p:nvSpPr>
        <p:spPr>
          <a:xfrm>
            <a:off x="6095000" y="1371600"/>
            <a:ext cx="2169600" cy="3075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0"/>
          <p:cNvSpPr/>
          <p:nvPr/>
        </p:nvSpPr>
        <p:spPr>
          <a:xfrm>
            <a:off x="1328750" y="1371600"/>
            <a:ext cx="2169600" cy="3075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OCS 4.X - Focus Areas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33" name="Google Shape;5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095" y="1740025"/>
            <a:ext cx="2769316" cy="15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23" y="1610926"/>
            <a:ext cx="17478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0"/>
          <p:cNvSpPr txBox="1"/>
          <p:nvPr/>
        </p:nvSpPr>
        <p:spPr>
          <a:xfrm>
            <a:off x="1290938" y="3638350"/>
            <a:ext cx="2207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EASE OF USE</a:t>
            </a:r>
            <a:endParaRPr b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36" name="Google Shape;536;p70"/>
          <p:cNvSpPr txBox="1"/>
          <p:nvPr/>
        </p:nvSpPr>
        <p:spPr>
          <a:xfrm>
            <a:off x="3653138" y="3562150"/>
            <a:ext cx="2207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HYBRID CLOUD </a:t>
            </a:r>
            <a:endParaRPr b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&amp; DATA SERVICES</a:t>
            </a:r>
            <a:endParaRPr b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37" name="Google Shape;537;p70"/>
          <p:cNvSpPr txBox="1"/>
          <p:nvPr/>
        </p:nvSpPr>
        <p:spPr>
          <a:xfrm>
            <a:off x="6091538" y="3562150"/>
            <a:ext cx="2207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STORAGE ENHANCEMENTS</a:t>
            </a:r>
            <a:endParaRPr b="1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38" name="Google Shape;53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1675" y="1912475"/>
            <a:ext cx="1349108" cy="13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"/>
          <p:cNvSpPr txBox="1"/>
          <p:nvPr/>
        </p:nvSpPr>
        <p:spPr>
          <a:xfrm>
            <a:off x="1305000" y="1375100"/>
            <a:ext cx="6534000" cy="21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Ease of Use</a:t>
            </a:r>
            <a:endParaRPr sz="4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Hybrid Cloud </a:t>
            </a:r>
            <a:endParaRPr sz="4000"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Kubernetes Storage</a:t>
            </a:r>
            <a:endParaRPr sz="4000"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44" name="Google Shape;544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2"/>
          <p:cNvSpPr txBox="1"/>
          <p:nvPr>
            <p:ph type="title"/>
          </p:nvPr>
        </p:nvSpPr>
        <p:spPr>
          <a:xfrm>
            <a:off x="826650" y="76200"/>
            <a:ext cx="74907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OCS 4.x Operator Install, Upgrade, Expansion</a:t>
            </a:r>
            <a:endParaRPr b="1" sz="2600"/>
          </a:p>
        </p:txBody>
      </p:sp>
      <p:sp>
        <p:nvSpPr>
          <p:cNvPr id="550" name="Google Shape;550;p72"/>
          <p:cNvSpPr txBox="1"/>
          <p:nvPr>
            <p:ph idx="4294967295" type="subTitle"/>
          </p:nvPr>
        </p:nvSpPr>
        <p:spPr>
          <a:xfrm>
            <a:off x="557725" y="701175"/>
            <a:ext cx="80649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/>
              <a:t>OCS Operator based on Rook.io with Operator Lifecycle Manager (OLM)</a:t>
            </a:r>
            <a:endParaRPr b="1" sz="1600"/>
          </a:p>
        </p:txBody>
      </p:sp>
      <p:pic>
        <p:nvPicPr>
          <p:cNvPr id="551" name="Google Shape;5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25" y="1235775"/>
            <a:ext cx="7580899" cy="37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177" y="3758056"/>
            <a:ext cx="133275" cy="1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2"/>
          <p:cNvSpPr txBox="1"/>
          <p:nvPr/>
        </p:nvSpPr>
        <p:spPr>
          <a:xfrm>
            <a:off x="4625525" y="1927300"/>
            <a:ext cx="2180400" cy="38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Object Bucket Claim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554" name="Google Shape;554;p72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73"/>
          <p:cNvSpPr txBox="1"/>
          <p:nvPr/>
        </p:nvSpPr>
        <p:spPr>
          <a:xfrm>
            <a:off x="533400" y="0"/>
            <a:ext cx="8194200" cy="74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OCS 4.x Operator Driven Install from OLM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1" name="Google Shape;561;p7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75" y="672550"/>
            <a:ext cx="7200677" cy="39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3"/>
          <p:cNvSpPr/>
          <p:nvPr/>
        </p:nvSpPr>
        <p:spPr>
          <a:xfrm>
            <a:off x="4166650" y="2067475"/>
            <a:ext cx="1501500" cy="1194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OCS Operator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564" name="Google Shape;56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250" y="2834725"/>
            <a:ext cx="227275" cy="2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4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50" y="637075"/>
            <a:ext cx="7306277" cy="40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4"/>
          <p:cNvSpPr txBox="1"/>
          <p:nvPr/>
        </p:nvSpPr>
        <p:spPr>
          <a:xfrm>
            <a:off x="533400" y="0"/>
            <a:ext cx="8194200" cy="6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OCS 4.x Simple Install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5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7" name="Google Shape;57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75" y="691725"/>
            <a:ext cx="7738462" cy="36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5"/>
          <p:cNvSpPr txBox="1"/>
          <p:nvPr>
            <p:ph type="title"/>
          </p:nvPr>
        </p:nvSpPr>
        <p:spPr>
          <a:xfrm>
            <a:off x="517700" y="-152400"/>
            <a:ext cx="88551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OCP + OCS Integrated Monitoring and Management</a:t>
            </a:r>
            <a:endParaRPr b="1" sz="2600"/>
          </a:p>
        </p:txBody>
      </p:sp>
      <p:pic>
        <p:nvPicPr>
          <p:cNvPr id="579" name="Google Shape;57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525" y="1157700"/>
            <a:ext cx="227275" cy="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5"/>
          <p:cNvSpPr/>
          <p:nvPr/>
        </p:nvSpPr>
        <p:spPr>
          <a:xfrm>
            <a:off x="1477925" y="952125"/>
            <a:ext cx="2832300" cy="69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OCS Dashboard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8"/>
          <p:cNvSpPr txBox="1"/>
          <p:nvPr/>
        </p:nvSpPr>
        <p:spPr>
          <a:xfrm>
            <a:off x="1931375" y="218425"/>
            <a:ext cx="6534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3000">
                <a:latin typeface="Overpass"/>
                <a:ea typeface="Overpass"/>
                <a:cs typeface="Overpass"/>
                <a:sym typeface="Overpass"/>
              </a:rPr>
              <a:t>Presentation Outline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9" name="Google Shape;279;p58"/>
          <p:cNvSpPr txBox="1"/>
          <p:nvPr/>
        </p:nvSpPr>
        <p:spPr>
          <a:xfrm>
            <a:off x="1192525" y="1335875"/>
            <a:ext cx="76050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verpass"/>
                <a:ea typeface="Overpass"/>
                <a:cs typeface="Overpass"/>
                <a:sym typeface="Overpass"/>
              </a:rPr>
              <a:t>OCS  - What  &amp; Why</a:t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verpass"/>
                <a:ea typeface="Overpass"/>
                <a:cs typeface="Overpass"/>
                <a:sym typeface="Overpass"/>
              </a:rPr>
              <a:t>OCS 4 - Direction, Plans, Timelines</a:t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verpass"/>
                <a:ea typeface="Overpass"/>
                <a:cs typeface="Overpass"/>
                <a:sym typeface="Overpass"/>
              </a:rPr>
              <a:t>OCS  3  to OCS 4 transition</a:t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RH_Logo_Product_OpenshiftContainerStorage_RGB_Black.png" id="280" name="Google Shape;28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33"/>
            <a:ext cx="2286447" cy="108048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76"/>
          <p:cNvSpPr txBox="1"/>
          <p:nvPr/>
        </p:nvSpPr>
        <p:spPr>
          <a:xfrm>
            <a:off x="657500" y="929775"/>
            <a:ext cx="7490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7" name="Google Shape;587;p76"/>
          <p:cNvSpPr txBox="1"/>
          <p:nvPr>
            <p:ph type="title"/>
          </p:nvPr>
        </p:nvSpPr>
        <p:spPr>
          <a:xfrm>
            <a:off x="593900" y="0"/>
            <a:ext cx="88551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OCS Integrated Dashboard</a:t>
            </a:r>
            <a:endParaRPr b="1" sz="2600"/>
          </a:p>
        </p:txBody>
      </p:sp>
      <p:pic>
        <p:nvPicPr>
          <p:cNvPr id="588" name="Google Shape;5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00" y="651550"/>
            <a:ext cx="7490701" cy="39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2131450" y="4651525"/>
            <a:ext cx="4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Health, Capacity, Performance,  Configuration, Alerts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0" name="Google Shape;590;p76"/>
          <p:cNvSpPr/>
          <p:nvPr/>
        </p:nvSpPr>
        <p:spPr>
          <a:xfrm>
            <a:off x="971025" y="460150"/>
            <a:ext cx="2832300" cy="69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1" name="Google Shape;591;p76"/>
          <p:cNvSpPr/>
          <p:nvPr/>
        </p:nvSpPr>
        <p:spPr>
          <a:xfrm>
            <a:off x="2375750" y="1402700"/>
            <a:ext cx="2832300" cy="69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7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77"/>
          <p:cNvSpPr txBox="1"/>
          <p:nvPr>
            <p:ph type="title"/>
          </p:nvPr>
        </p:nvSpPr>
        <p:spPr>
          <a:xfrm>
            <a:off x="-15700" y="76200"/>
            <a:ext cx="88551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OCS Integrated Dashboard </a:t>
            </a:r>
            <a:r>
              <a:rPr b="1" lang="en" sz="2600">
                <a:solidFill>
                  <a:schemeClr val="dk1"/>
                </a:solidFill>
              </a:rPr>
              <a:t>- Object Storage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</p:txBody>
      </p:sp>
      <p:sp>
        <p:nvSpPr>
          <p:cNvPr id="598" name="Google Shape;598;p77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50" y="895800"/>
            <a:ext cx="7810627" cy="362033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7"/>
          <p:cNvSpPr txBox="1"/>
          <p:nvPr/>
        </p:nvSpPr>
        <p:spPr>
          <a:xfrm>
            <a:off x="2219750" y="4516150"/>
            <a:ext cx="438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Monitoring and Alerts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1" name="Google Shape;601;p77"/>
          <p:cNvSpPr/>
          <p:nvPr/>
        </p:nvSpPr>
        <p:spPr>
          <a:xfrm>
            <a:off x="2566250" y="1505775"/>
            <a:ext cx="907500" cy="46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8"/>
          <p:cNvSpPr txBox="1"/>
          <p:nvPr/>
        </p:nvSpPr>
        <p:spPr>
          <a:xfrm>
            <a:off x="1305000" y="1298900"/>
            <a:ext cx="6534000" cy="22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7B7B7"/>
                </a:solidFill>
                <a:latin typeface="Overpass"/>
                <a:ea typeface="Overpass"/>
                <a:cs typeface="Overpass"/>
                <a:sym typeface="Overpass"/>
              </a:rPr>
              <a:t>Ease of Use</a:t>
            </a:r>
            <a:endParaRPr sz="4000">
              <a:solidFill>
                <a:srgbClr val="B7B7B7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Hybrid Cloud </a:t>
            </a:r>
            <a:endParaRPr sz="4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Kubernetes Storage</a:t>
            </a:r>
            <a:endParaRPr sz="4000"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7" name="Google Shape;607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9"/>
          <p:cNvSpPr txBox="1"/>
          <p:nvPr/>
        </p:nvSpPr>
        <p:spPr>
          <a:xfrm>
            <a:off x="916950" y="1676525"/>
            <a:ext cx="7310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OPENSHIFT CONTAINER STORAGE</a:t>
            </a:r>
            <a:endParaRPr/>
          </a:p>
        </p:txBody>
      </p:sp>
      <p:sp>
        <p:nvSpPr>
          <p:cNvPr id="613" name="Google Shape;613;p79"/>
          <p:cNvSpPr txBox="1"/>
          <p:nvPr/>
        </p:nvSpPr>
        <p:spPr>
          <a:xfrm>
            <a:off x="1188450" y="2504600"/>
            <a:ext cx="6772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2nd episode!</a:t>
            </a:r>
            <a:endParaRPr/>
          </a:p>
        </p:txBody>
      </p:sp>
      <p:sp>
        <p:nvSpPr>
          <p:cNvPr id="614" name="Google Shape;614;p79"/>
          <p:cNvSpPr/>
          <p:nvPr/>
        </p:nvSpPr>
        <p:spPr>
          <a:xfrm>
            <a:off x="0" y="1685200"/>
            <a:ext cx="4572000" cy="182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A3DBE8"/>
              </a:gs>
              <a:gs pos="100000">
                <a:srgbClr val="A3DBE8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9"/>
          <p:cNvSpPr/>
          <p:nvPr/>
        </p:nvSpPr>
        <p:spPr>
          <a:xfrm>
            <a:off x="0" y="1685200"/>
            <a:ext cx="3429000" cy="182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A3DBE8"/>
              </a:gs>
              <a:gs pos="100000">
                <a:srgbClr val="A3DBE8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9"/>
          <p:cNvSpPr/>
          <p:nvPr/>
        </p:nvSpPr>
        <p:spPr>
          <a:xfrm>
            <a:off x="-7150" y="3120400"/>
            <a:ext cx="9144000" cy="393600"/>
          </a:xfrm>
          <a:prstGeom prst="rect">
            <a:avLst/>
          </a:prstGeom>
          <a:gradFill>
            <a:gsLst>
              <a:gs pos="0">
                <a:srgbClr val="A3DBE8"/>
              </a:gs>
              <a:gs pos="100000">
                <a:srgbClr val="A3DBE8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79"/>
          <p:cNvSpPr/>
          <p:nvPr/>
        </p:nvSpPr>
        <p:spPr>
          <a:xfrm rot="10800000">
            <a:off x="5715000" y="1685200"/>
            <a:ext cx="3429000" cy="182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A3DBE8"/>
              </a:gs>
              <a:gs pos="100000">
                <a:srgbClr val="A3DBE8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9"/>
          <p:cNvSpPr/>
          <p:nvPr/>
        </p:nvSpPr>
        <p:spPr>
          <a:xfrm rot="10800000">
            <a:off x="4572000" y="1685200"/>
            <a:ext cx="4572000" cy="18288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A3DBE8"/>
              </a:gs>
              <a:gs pos="100000">
                <a:srgbClr val="A3DBE8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9"/>
          <p:cNvSpPr/>
          <p:nvPr/>
        </p:nvSpPr>
        <p:spPr>
          <a:xfrm flipH="1">
            <a:off x="6227325" y="3120394"/>
            <a:ext cx="2930950" cy="400050"/>
          </a:xfrm>
          <a:custGeom>
            <a:rect b="b" l="l" r="r" t="t"/>
            <a:pathLst>
              <a:path extrusionOk="0" h="16002" w="117238">
                <a:moveTo>
                  <a:pt x="228" y="285"/>
                </a:moveTo>
                <a:lnTo>
                  <a:pt x="117238" y="0"/>
                </a:lnTo>
                <a:lnTo>
                  <a:pt x="101495" y="15744"/>
                </a:lnTo>
                <a:lnTo>
                  <a:pt x="0" y="160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0" name="Google Shape;620;p7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Red Hat OpenShift Container Storage</a:t>
            </a:r>
            <a:br>
              <a:rPr lang="en">
                <a:latin typeface="Overpass"/>
                <a:ea typeface="Overpass"/>
                <a:cs typeface="Overpass"/>
                <a:sym typeface="Overpass"/>
              </a:rPr>
            </a:br>
            <a:r>
              <a:rPr lang="en">
                <a:latin typeface="Overpass"/>
                <a:ea typeface="Overpass"/>
                <a:cs typeface="Overpass"/>
                <a:sym typeface="Overpass"/>
              </a:rPr>
              <a:t>Consistent Set of OpenShift Stateful Service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1" name="Google Shape;621;p79"/>
          <p:cNvSpPr txBox="1"/>
          <p:nvPr/>
        </p:nvSpPr>
        <p:spPr>
          <a:xfrm>
            <a:off x="6630925" y="3185444"/>
            <a:ext cx="2513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PUBLIC</a:t>
            </a:r>
            <a:r>
              <a:rPr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i="0" lang="en" sz="1100" u="none" cap="none" strike="noStrike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CLOUD</a:t>
            </a:r>
            <a:endParaRPr b="1" i="0" sz="1100" u="none" cap="none" strike="noStrike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22" name="Google Shape;622;p79"/>
          <p:cNvSpPr txBox="1"/>
          <p:nvPr/>
        </p:nvSpPr>
        <p:spPr>
          <a:xfrm>
            <a:off x="685800" y="3829100"/>
            <a:ext cx="7772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225" lIns="57225" spcFirstLastPara="1" rIns="57225" wrap="square" tIns="572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OPEN HYBRID CLOUD IMPERATIVES</a:t>
            </a:r>
            <a:endParaRPr b="1" i="0" u="none" cap="none" strike="noStrike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u="none" cap="none" strike="noStrike">
                <a:latin typeface="Overpass Light"/>
                <a:ea typeface="Overpass Light"/>
                <a:cs typeface="Overpass Light"/>
                <a:sym typeface="Overpass Light"/>
              </a:rPr>
              <a:t>Application </a:t>
            </a: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P</a:t>
            </a:r>
            <a:r>
              <a:rPr i="0" lang="en" u="none" cap="none" strike="noStrike">
                <a:latin typeface="Overpass Light"/>
                <a:ea typeface="Overpass Light"/>
                <a:cs typeface="Overpass Light"/>
                <a:sym typeface="Overpass Light"/>
              </a:rPr>
              <a:t>ortability | Platform </a:t>
            </a: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I</a:t>
            </a:r>
            <a:r>
              <a:rPr i="0" lang="en" u="none" cap="none" strike="noStrike">
                <a:latin typeface="Overpass Light"/>
                <a:ea typeface="Overpass Light"/>
                <a:cs typeface="Overpass Light"/>
                <a:sym typeface="Overpass Light"/>
              </a:rPr>
              <a:t>ndependence | Elastic </a:t>
            </a:r>
            <a:endParaRPr i="0" u="none" cap="none" strike="noStrike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23" name="Google Shape;6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225" y="1837675"/>
            <a:ext cx="1517650" cy="103982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9"/>
          <p:cNvSpPr/>
          <p:nvPr/>
        </p:nvSpPr>
        <p:spPr>
          <a:xfrm>
            <a:off x="-14275" y="3120400"/>
            <a:ext cx="2930950" cy="400050"/>
          </a:xfrm>
          <a:custGeom>
            <a:rect b="b" l="l" r="r" t="t"/>
            <a:pathLst>
              <a:path extrusionOk="0" h="16002" w="117238">
                <a:moveTo>
                  <a:pt x="228" y="285"/>
                </a:moveTo>
                <a:lnTo>
                  <a:pt x="117238" y="0"/>
                </a:lnTo>
                <a:lnTo>
                  <a:pt x="101495" y="15744"/>
                </a:lnTo>
                <a:lnTo>
                  <a:pt x="0" y="160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5" name="Google Shape;625;p79"/>
          <p:cNvSpPr txBox="1"/>
          <p:nvPr/>
        </p:nvSpPr>
        <p:spPr>
          <a:xfrm>
            <a:off x="0" y="3160694"/>
            <a:ext cx="2513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4153"/>
                </a:solidFill>
                <a:latin typeface="Overpass"/>
                <a:ea typeface="Overpass"/>
                <a:cs typeface="Overpass"/>
                <a:sym typeface="Overpass"/>
              </a:rPr>
              <a:t>ON-PREM</a:t>
            </a:r>
            <a:endParaRPr b="1" i="0" sz="1100" u="none" cap="none" strike="noStrike">
              <a:solidFill>
                <a:srgbClr val="00415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26" name="Google Shape;62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63" y="2203937"/>
            <a:ext cx="1491087" cy="798587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9"/>
          <p:cNvSpPr/>
          <p:nvPr/>
        </p:nvSpPr>
        <p:spPr>
          <a:xfrm rot="10800000">
            <a:off x="3499725" y="2407000"/>
            <a:ext cx="507600" cy="385200"/>
          </a:xfrm>
          <a:prstGeom prst="chevron">
            <a:avLst>
              <a:gd fmla="val 4777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9"/>
          <p:cNvSpPr/>
          <p:nvPr/>
        </p:nvSpPr>
        <p:spPr>
          <a:xfrm rot="10800000">
            <a:off x="3020700" y="2407000"/>
            <a:ext cx="507600" cy="385200"/>
          </a:xfrm>
          <a:prstGeom prst="chevron">
            <a:avLst>
              <a:gd fmla="val 4777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9"/>
          <p:cNvSpPr/>
          <p:nvPr/>
        </p:nvSpPr>
        <p:spPr>
          <a:xfrm rot="10800000">
            <a:off x="2513100" y="2407000"/>
            <a:ext cx="507600" cy="385200"/>
          </a:xfrm>
          <a:prstGeom prst="chevron">
            <a:avLst>
              <a:gd fmla="val 4777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9"/>
          <p:cNvSpPr/>
          <p:nvPr/>
        </p:nvSpPr>
        <p:spPr>
          <a:xfrm>
            <a:off x="5160946" y="2407024"/>
            <a:ext cx="507600" cy="385200"/>
          </a:xfrm>
          <a:prstGeom prst="chevron">
            <a:avLst>
              <a:gd fmla="val 4777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9"/>
          <p:cNvSpPr/>
          <p:nvPr/>
        </p:nvSpPr>
        <p:spPr>
          <a:xfrm>
            <a:off x="5639971" y="2407024"/>
            <a:ext cx="507600" cy="385200"/>
          </a:xfrm>
          <a:prstGeom prst="chevron">
            <a:avLst>
              <a:gd fmla="val 4777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9"/>
          <p:cNvSpPr/>
          <p:nvPr/>
        </p:nvSpPr>
        <p:spPr>
          <a:xfrm>
            <a:off x="6147571" y="2407024"/>
            <a:ext cx="507600" cy="385200"/>
          </a:xfrm>
          <a:prstGeom prst="chevron">
            <a:avLst>
              <a:gd fmla="val 4777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1250" y="1793797"/>
            <a:ext cx="1261500" cy="15559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4" name="Google Shape;634;p7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OCP + OCS</a:t>
            </a:r>
            <a:endParaRPr/>
          </a:p>
        </p:txBody>
      </p:sp>
      <p:sp>
        <p:nvSpPr>
          <p:cNvPr id="635" name="Google Shape;635;p7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8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Complete Storage for Container Platform </a:t>
            </a:r>
            <a:endParaRPr b="1" sz="2600"/>
          </a:p>
        </p:txBody>
      </p:sp>
      <p:sp>
        <p:nvSpPr>
          <p:cNvPr id="642" name="Google Shape;642;p80"/>
          <p:cNvSpPr/>
          <p:nvPr/>
        </p:nvSpPr>
        <p:spPr>
          <a:xfrm>
            <a:off x="653350" y="898834"/>
            <a:ext cx="8077500" cy="7350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sset 76@2x.png" id="643" name="Google Shape;643;p80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2324837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6@2x.png" id="644" name="Google Shape;644;p80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3971950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6@2x.png" id="645" name="Google Shape;645;p80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5619075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6@2x.png" id="646" name="Google Shape;646;p80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674925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9@2x.png" id="647" name="Google Shape;647;p80"/>
          <p:cNvPicPr preferRelativeResize="0"/>
          <p:nvPr/>
        </p:nvPicPr>
        <p:blipFill rotWithShape="1">
          <a:blip r:embed="rId4">
            <a:alphaModFix/>
          </a:blip>
          <a:srcRect b="-14501" l="-4060" r="-5684" t="-11490"/>
          <a:stretch/>
        </p:blipFill>
        <p:spPr>
          <a:xfrm>
            <a:off x="794916" y="3230444"/>
            <a:ext cx="890700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81@2x.png" id="648" name="Google Shape;648;p80"/>
          <p:cNvPicPr preferRelativeResize="0"/>
          <p:nvPr/>
        </p:nvPicPr>
        <p:blipFill rotWithShape="1">
          <a:blip r:embed="rId5">
            <a:alphaModFix/>
          </a:blip>
          <a:srcRect b="-19172" l="-1169" r="-4160" t="-19158"/>
          <a:stretch/>
        </p:blipFill>
        <p:spPr>
          <a:xfrm>
            <a:off x="4105250" y="3083406"/>
            <a:ext cx="1176300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83@2x.png" id="649" name="Google Shape;649;p80"/>
          <p:cNvPicPr preferRelativeResize="0"/>
          <p:nvPr/>
        </p:nvPicPr>
        <p:blipFill rotWithShape="1">
          <a:blip r:embed="rId6">
            <a:alphaModFix/>
          </a:blip>
          <a:srcRect b="159" l="0" r="0" t="149"/>
          <a:stretch/>
        </p:blipFill>
        <p:spPr>
          <a:xfrm>
            <a:off x="5776989" y="3480067"/>
            <a:ext cx="357000" cy="26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84@2x.png" id="650" name="Google Shape;650;p80"/>
          <p:cNvPicPr preferRelativeResize="0"/>
          <p:nvPr/>
        </p:nvPicPr>
        <p:blipFill rotWithShape="1">
          <a:blip r:embed="rId7">
            <a:alphaModFix/>
          </a:blip>
          <a:srcRect b="238" l="0" r="0" t="238"/>
          <a:stretch/>
        </p:blipFill>
        <p:spPr>
          <a:xfrm>
            <a:off x="6205245" y="3466711"/>
            <a:ext cx="357000" cy="2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85@2x.png" id="651" name="Google Shape;651;p80"/>
          <p:cNvPicPr preferRelativeResize="0"/>
          <p:nvPr/>
        </p:nvPicPr>
        <p:blipFill rotWithShape="1">
          <a:blip r:embed="rId8">
            <a:alphaModFix/>
          </a:blip>
          <a:srcRect b="317" l="0" r="0" t="308"/>
          <a:stretch/>
        </p:blipFill>
        <p:spPr>
          <a:xfrm>
            <a:off x="6528416" y="3450458"/>
            <a:ext cx="5604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652" name="Google Shape;652;p80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674925" y="2586796"/>
            <a:ext cx="1515900" cy="41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653" name="Google Shape;653;p80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2324837" y="2586796"/>
            <a:ext cx="1515900" cy="41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654" name="Google Shape;654;p80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3974737" y="2586796"/>
            <a:ext cx="1515900" cy="41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655" name="Google Shape;655;p80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5614687" y="2586796"/>
            <a:ext cx="1515900" cy="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0"/>
          <p:cNvSpPr txBox="1"/>
          <p:nvPr/>
        </p:nvSpPr>
        <p:spPr>
          <a:xfrm>
            <a:off x="504400" y="2587079"/>
            <a:ext cx="172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BARE METAL</a:t>
            </a:r>
            <a:endParaRPr b="1" i="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57" name="Google Shape;657;p80"/>
          <p:cNvSpPr txBox="1"/>
          <p:nvPr/>
        </p:nvSpPr>
        <p:spPr>
          <a:xfrm>
            <a:off x="2324850" y="2587079"/>
            <a:ext cx="151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VIRTUAL MACHINES</a:t>
            </a:r>
            <a:endParaRPr/>
          </a:p>
        </p:txBody>
      </p:sp>
      <p:sp>
        <p:nvSpPr>
          <p:cNvPr id="658" name="Google Shape;658;p80"/>
          <p:cNvSpPr txBox="1"/>
          <p:nvPr/>
        </p:nvSpPr>
        <p:spPr>
          <a:xfrm>
            <a:off x="3969750" y="2587079"/>
            <a:ext cx="151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/>
          </a:p>
        </p:txBody>
      </p:sp>
      <p:sp>
        <p:nvSpPr>
          <p:cNvPr id="659" name="Google Shape;659;p80"/>
          <p:cNvSpPr txBox="1"/>
          <p:nvPr/>
        </p:nvSpPr>
        <p:spPr>
          <a:xfrm>
            <a:off x="5614650" y="2587079"/>
            <a:ext cx="151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PUBLIC CLOUD</a:t>
            </a:r>
            <a:endParaRPr/>
          </a:p>
        </p:txBody>
      </p:sp>
      <p:pic>
        <p:nvPicPr>
          <p:cNvPr id="660" name="Google Shape;660;p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02325" y="692075"/>
            <a:ext cx="1217400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119@1x.png" id="661" name="Google Shape;661;p80"/>
          <p:cNvPicPr preferRelativeResize="0"/>
          <p:nvPr/>
        </p:nvPicPr>
        <p:blipFill rotWithShape="1">
          <a:blip r:embed="rId11">
            <a:alphaModFix/>
          </a:blip>
          <a:srcRect b="0" l="719" r="729" t="0"/>
          <a:stretch/>
        </p:blipFill>
        <p:spPr>
          <a:xfrm>
            <a:off x="4526055" y="3385211"/>
            <a:ext cx="334800" cy="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3131487" y="3210208"/>
            <a:ext cx="357000" cy="33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90600" y="3210208"/>
            <a:ext cx="445900" cy="36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88838" y="3260730"/>
            <a:ext cx="279900" cy="264072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0"/>
          <p:cNvSpPr/>
          <p:nvPr/>
        </p:nvSpPr>
        <p:spPr>
          <a:xfrm>
            <a:off x="674925" y="2177336"/>
            <a:ext cx="8077500" cy="3231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 HAT OPENSHIFT CONTAINER STORAGE</a:t>
            </a:r>
            <a:endParaRPr b="1"/>
          </a:p>
        </p:txBody>
      </p:sp>
      <p:sp>
        <p:nvSpPr>
          <p:cNvPr id="666" name="Google Shape;666;p80"/>
          <p:cNvSpPr txBox="1"/>
          <p:nvPr/>
        </p:nvSpPr>
        <p:spPr>
          <a:xfrm>
            <a:off x="1105625" y="3996909"/>
            <a:ext cx="6796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Addition of Object S3 completes the storage stack</a:t>
            </a:r>
            <a:endParaRPr sz="1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OCS- MCG (Noobaa)  backed by RGW or cloud native S3</a:t>
            </a:r>
            <a:endParaRPr sz="1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Asset 76@2x.png" id="667" name="Google Shape;667;p80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7219275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668" name="Google Shape;668;p80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7241225" y="2610547"/>
            <a:ext cx="1515900" cy="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0"/>
          <p:cNvSpPr txBox="1"/>
          <p:nvPr/>
        </p:nvSpPr>
        <p:spPr>
          <a:xfrm>
            <a:off x="7214850" y="2587079"/>
            <a:ext cx="151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LEGACY STORAGE</a:t>
            </a:r>
            <a:endParaRPr/>
          </a:p>
        </p:txBody>
      </p:sp>
      <p:pic>
        <p:nvPicPr>
          <p:cNvPr descr="Asset 60@2x.png" id="670" name="Google Shape;670;p80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8070263" y="3260741"/>
            <a:ext cx="362100" cy="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0"/>
          <p:cNvSpPr txBox="1"/>
          <p:nvPr/>
        </p:nvSpPr>
        <p:spPr>
          <a:xfrm>
            <a:off x="5619150" y="3053052"/>
            <a:ext cx="15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AWS, AZURE, GCP</a:t>
            </a:r>
            <a:endParaRPr sz="1200"/>
          </a:p>
        </p:txBody>
      </p:sp>
      <p:pic>
        <p:nvPicPr>
          <p:cNvPr descr="Asset 60@2x.png" id="672" name="Google Shape;672;p80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7536863" y="3188850"/>
            <a:ext cx="362100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0"/>
          <p:cNvPicPr preferRelativeResize="0"/>
          <p:nvPr/>
        </p:nvPicPr>
        <p:blipFill rotWithShape="1">
          <a:blip r:embed="rId16">
            <a:alphaModFix/>
          </a:blip>
          <a:srcRect b="29767" l="0" r="3512" t="27736"/>
          <a:stretch/>
        </p:blipFill>
        <p:spPr>
          <a:xfrm>
            <a:off x="1477025" y="1060775"/>
            <a:ext cx="1654450" cy="3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80"/>
          <p:cNvCxnSpPr>
            <a:stCxn id="673" idx="2"/>
          </p:cNvCxnSpPr>
          <p:nvPr/>
        </p:nvCxnSpPr>
        <p:spPr>
          <a:xfrm>
            <a:off x="2304250" y="1397675"/>
            <a:ext cx="8400" cy="7203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80"/>
          <p:cNvCxnSpPr/>
          <p:nvPr/>
        </p:nvCxnSpPr>
        <p:spPr>
          <a:xfrm>
            <a:off x="5842750" y="1464850"/>
            <a:ext cx="8400" cy="7203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80"/>
          <p:cNvCxnSpPr/>
          <p:nvPr/>
        </p:nvCxnSpPr>
        <p:spPr>
          <a:xfrm>
            <a:off x="7713725" y="1446575"/>
            <a:ext cx="8400" cy="7203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80"/>
          <p:cNvSpPr txBox="1"/>
          <p:nvPr/>
        </p:nvSpPr>
        <p:spPr>
          <a:xfrm>
            <a:off x="2377750" y="1602456"/>
            <a:ext cx="1351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RWO - Block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8" name="Google Shape;678;p80"/>
          <p:cNvSpPr txBox="1"/>
          <p:nvPr/>
        </p:nvSpPr>
        <p:spPr>
          <a:xfrm>
            <a:off x="4499350" y="1602456"/>
            <a:ext cx="1351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RWX - File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9" name="Google Shape;679;p80"/>
          <p:cNvSpPr txBox="1"/>
          <p:nvPr/>
        </p:nvSpPr>
        <p:spPr>
          <a:xfrm>
            <a:off x="6709150" y="1602456"/>
            <a:ext cx="1351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Object S3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680" name="Google Shape;680;p80"/>
          <p:cNvPicPr preferRelativeResize="0"/>
          <p:nvPr/>
        </p:nvPicPr>
        <p:blipFill rotWithShape="1">
          <a:blip r:embed="rId16">
            <a:alphaModFix/>
          </a:blip>
          <a:srcRect b="29767" l="0" r="3512" t="27736"/>
          <a:stretch/>
        </p:blipFill>
        <p:spPr>
          <a:xfrm>
            <a:off x="5013250" y="1077038"/>
            <a:ext cx="1654450" cy="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0"/>
          <p:cNvPicPr preferRelativeResize="0"/>
          <p:nvPr/>
        </p:nvPicPr>
        <p:blipFill rotWithShape="1">
          <a:blip r:embed="rId16">
            <a:alphaModFix/>
          </a:blip>
          <a:srcRect b="29767" l="0" r="3512" t="27736"/>
          <a:stretch/>
        </p:blipFill>
        <p:spPr>
          <a:xfrm>
            <a:off x="6811025" y="1060775"/>
            <a:ext cx="1654450" cy="3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1"/>
          <p:cNvSpPr/>
          <p:nvPr/>
        </p:nvSpPr>
        <p:spPr>
          <a:xfrm>
            <a:off x="696275" y="2785725"/>
            <a:ext cx="8158500" cy="11241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</a:rPr>
              <a:t>RED HAT OPENSHIFT CONTAINER STORAGE</a:t>
            </a:r>
            <a:endParaRPr sz="2000">
              <a:solidFill>
                <a:srgbClr val="0B5394"/>
              </a:solidFill>
            </a:endParaRPr>
          </a:p>
        </p:txBody>
      </p:sp>
      <p:sp>
        <p:nvSpPr>
          <p:cNvPr id="688" name="Google Shape;688;p8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Multi-Cloud Object Gateway (NooBaa)</a:t>
            </a:r>
            <a:endParaRPr b="1" sz="2800"/>
          </a:p>
        </p:txBody>
      </p:sp>
      <p:sp>
        <p:nvSpPr>
          <p:cNvPr id="689" name="Google Shape;689;p81"/>
          <p:cNvSpPr/>
          <p:nvPr/>
        </p:nvSpPr>
        <p:spPr>
          <a:xfrm>
            <a:off x="696275" y="1095200"/>
            <a:ext cx="7783500" cy="678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1"/>
          <p:cNvSpPr/>
          <p:nvPr/>
        </p:nvSpPr>
        <p:spPr>
          <a:xfrm>
            <a:off x="2580001" y="1209517"/>
            <a:ext cx="1054200" cy="3993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pic>
        <p:nvPicPr>
          <p:cNvPr id="691" name="Google Shape;69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12" y="2831863"/>
            <a:ext cx="1019339" cy="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1"/>
          <p:cNvSpPr/>
          <p:nvPr/>
        </p:nvSpPr>
        <p:spPr>
          <a:xfrm>
            <a:off x="1986900" y="2785781"/>
            <a:ext cx="2240400" cy="492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Multi-Cloud Bucket</a:t>
            </a:r>
            <a:endParaRPr sz="1800"/>
          </a:p>
        </p:txBody>
      </p:sp>
      <p:sp>
        <p:nvSpPr>
          <p:cNvPr id="693" name="Google Shape;693;p81"/>
          <p:cNvSpPr/>
          <p:nvPr/>
        </p:nvSpPr>
        <p:spPr>
          <a:xfrm>
            <a:off x="4299600" y="2785781"/>
            <a:ext cx="2501400" cy="492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Multi-Site Bucket</a:t>
            </a:r>
            <a:endParaRPr sz="1800"/>
          </a:p>
        </p:txBody>
      </p:sp>
      <p:sp>
        <p:nvSpPr>
          <p:cNvPr id="694" name="Google Shape;694;p81"/>
          <p:cNvSpPr/>
          <p:nvPr/>
        </p:nvSpPr>
        <p:spPr>
          <a:xfrm>
            <a:off x="5034723" y="1209517"/>
            <a:ext cx="1054200" cy="3993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sp>
        <p:nvSpPr>
          <p:cNvPr id="695" name="Google Shape;695;p81"/>
          <p:cNvSpPr/>
          <p:nvPr/>
        </p:nvSpPr>
        <p:spPr>
          <a:xfrm>
            <a:off x="7343098" y="1209517"/>
            <a:ext cx="1054200" cy="3993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cxnSp>
        <p:nvCxnSpPr>
          <p:cNvPr id="696" name="Google Shape;696;p81"/>
          <p:cNvCxnSpPr>
            <a:stCxn id="694" idx="4"/>
            <a:endCxn id="693" idx="0"/>
          </p:cNvCxnSpPr>
          <p:nvPr/>
        </p:nvCxnSpPr>
        <p:spPr>
          <a:xfrm flipH="1">
            <a:off x="5550423" y="1608817"/>
            <a:ext cx="11400" cy="11769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81"/>
          <p:cNvCxnSpPr>
            <a:stCxn id="695" idx="4"/>
            <a:endCxn id="698" idx="0"/>
          </p:cNvCxnSpPr>
          <p:nvPr/>
        </p:nvCxnSpPr>
        <p:spPr>
          <a:xfrm flipH="1">
            <a:off x="7864198" y="1608817"/>
            <a:ext cx="6000" cy="11769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81"/>
          <p:cNvSpPr/>
          <p:nvPr/>
        </p:nvSpPr>
        <p:spPr>
          <a:xfrm>
            <a:off x="6873300" y="2785775"/>
            <a:ext cx="1981500" cy="4929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Hybrid Bucket</a:t>
            </a:r>
            <a:endParaRPr sz="1800"/>
          </a:p>
        </p:txBody>
      </p:sp>
      <p:cxnSp>
        <p:nvCxnSpPr>
          <p:cNvPr id="699" name="Google Shape;699;p81"/>
          <p:cNvCxnSpPr>
            <a:stCxn id="690" idx="4"/>
            <a:endCxn id="692" idx="0"/>
          </p:cNvCxnSpPr>
          <p:nvPr/>
        </p:nvCxnSpPr>
        <p:spPr>
          <a:xfrm>
            <a:off x="3107101" y="1608817"/>
            <a:ext cx="0" cy="11769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81"/>
          <p:cNvSpPr/>
          <p:nvPr/>
        </p:nvSpPr>
        <p:spPr>
          <a:xfrm>
            <a:off x="2697125" y="2092150"/>
            <a:ext cx="5729400" cy="210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S3 API</a:t>
            </a:r>
            <a:endParaRPr/>
          </a:p>
        </p:txBody>
      </p:sp>
      <p:pic>
        <p:nvPicPr>
          <p:cNvPr id="701" name="Google Shape;70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4775" y="3800300"/>
            <a:ext cx="3204650" cy="953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2" name="Google Shape;702;p81"/>
          <p:cNvGrpSpPr/>
          <p:nvPr/>
        </p:nvGrpSpPr>
        <p:grpSpPr>
          <a:xfrm>
            <a:off x="5252463" y="3822801"/>
            <a:ext cx="2551390" cy="908132"/>
            <a:chOff x="4651188" y="3100748"/>
            <a:chExt cx="3442707" cy="1342795"/>
          </a:xfrm>
        </p:grpSpPr>
        <p:grpSp>
          <p:nvGrpSpPr>
            <p:cNvPr id="703" name="Google Shape;703;p81"/>
            <p:cNvGrpSpPr/>
            <p:nvPr/>
          </p:nvGrpSpPr>
          <p:grpSpPr>
            <a:xfrm>
              <a:off x="4651188" y="3100748"/>
              <a:ext cx="3442707" cy="1342795"/>
              <a:chOff x="1604937" y="3654303"/>
              <a:chExt cx="5580657" cy="2040411"/>
            </a:xfrm>
          </p:grpSpPr>
          <p:pic>
            <p:nvPicPr>
              <p:cNvPr id="704" name="Google Shape;704;p8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604937" y="3880463"/>
                <a:ext cx="1866910" cy="18006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5" name="Google Shape;705;p8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10266" y="3894088"/>
                <a:ext cx="1866910" cy="18006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6" name="Google Shape;706;p8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318684" y="3654303"/>
                <a:ext cx="1866910" cy="18006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 result for ceph" id="707" name="Google Shape;707;p8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27750" y="3771175"/>
              <a:ext cx="353225" cy="439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pic>
        <p:nvPicPr>
          <p:cNvPr id="708" name="Google Shape;708;p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550" y="1109450"/>
            <a:ext cx="635091" cy="60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1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81"/>
          <p:cNvSpPr txBox="1"/>
          <p:nvPr/>
        </p:nvSpPr>
        <p:spPr>
          <a:xfrm>
            <a:off x="1105625" y="4682709"/>
            <a:ext cx="6796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Active - Active Multi Cloud  Read /Write, First Iteration</a:t>
            </a:r>
            <a:endParaRPr sz="1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2"/>
          <p:cNvSpPr txBox="1"/>
          <p:nvPr/>
        </p:nvSpPr>
        <p:spPr>
          <a:xfrm>
            <a:off x="1305000" y="1298900"/>
            <a:ext cx="6534000" cy="25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7B7B7"/>
                </a:solidFill>
                <a:latin typeface="Overpass"/>
                <a:ea typeface="Overpass"/>
                <a:cs typeface="Overpass"/>
                <a:sym typeface="Overpass"/>
              </a:rPr>
              <a:t>Ease of Use</a:t>
            </a:r>
            <a:endParaRPr sz="4000">
              <a:solidFill>
                <a:srgbClr val="B7B7B7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7B7B7"/>
                </a:solidFill>
                <a:latin typeface="Overpass"/>
                <a:ea typeface="Overpass"/>
                <a:cs typeface="Overpass"/>
                <a:sym typeface="Overpass"/>
              </a:rPr>
              <a:t>Hybrid Cloud</a:t>
            </a:r>
            <a:r>
              <a:rPr lang="en" sz="4000">
                <a:solidFill>
                  <a:srgbClr val="CCCCCC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4000">
              <a:solidFill>
                <a:srgbClr val="CCCC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OpenShift/Kubernetes Storage</a:t>
            </a:r>
            <a:endParaRPr sz="4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16" name="Google Shape;716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83"/>
          <p:cNvSpPr/>
          <p:nvPr/>
        </p:nvSpPr>
        <p:spPr>
          <a:xfrm>
            <a:off x="539700" y="2133600"/>
            <a:ext cx="2959200" cy="1603800"/>
          </a:xfrm>
          <a:prstGeom prst="roundRect">
            <a:avLst>
              <a:gd fmla="val 10730" name="adj"/>
            </a:avLst>
          </a:prstGeom>
          <a:noFill/>
          <a:ln cap="flat" cmpd="sng" w="38100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  <p:sp>
        <p:nvSpPr>
          <p:cNvPr id="723" name="Google Shape;723;p83"/>
          <p:cNvSpPr/>
          <p:nvPr/>
        </p:nvSpPr>
        <p:spPr>
          <a:xfrm>
            <a:off x="539688" y="3203950"/>
            <a:ext cx="978000" cy="533400"/>
          </a:xfrm>
          <a:prstGeom prst="roundRect">
            <a:avLst>
              <a:gd fmla="val 30610" name="adj"/>
            </a:avLst>
          </a:prstGeom>
          <a:noFill/>
          <a:ln cap="flat" cmpd="sng" w="38100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Storage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Operator</a:t>
            </a:r>
            <a:endParaRPr sz="1100"/>
          </a:p>
        </p:txBody>
      </p:sp>
      <p:sp>
        <p:nvSpPr>
          <p:cNvPr id="724" name="Google Shape;724;p83"/>
          <p:cNvSpPr/>
          <p:nvPr/>
        </p:nvSpPr>
        <p:spPr>
          <a:xfrm>
            <a:off x="1517713" y="3203950"/>
            <a:ext cx="990600" cy="518100"/>
          </a:xfrm>
          <a:prstGeom prst="roundRect">
            <a:avLst>
              <a:gd fmla="val 30610" name="adj"/>
            </a:avLst>
          </a:prstGeom>
          <a:noFill/>
          <a:ln cap="flat" cmpd="sng" w="38100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Storage Operator</a:t>
            </a:r>
            <a:endParaRPr sz="1100"/>
          </a:p>
        </p:txBody>
      </p:sp>
      <p:sp>
        <p:nvSpPr>
          <p:cNvPr id="725" name="Google Shape;725;p83"/>
          <p:cNvSpPr/>
          <p:nvPr/>
        </p:nvSpPr>
        <p:spPr>
          <a:xfrm>
            <a:off x="2508313" y="3203950"/>
            <a:ext cx="990600" cy="518100"/>
          </a:xfrm>
          <a:prstGeom prst="roundRect">
            <a:avLst>
              <a:gd fmla="val 30610" name="adj"/>
            </a:avLst>
          </a:prstGeom>
          <a:noFill/>
          <a:ln cap="flat" cmpd="sng" w="38100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Storage Operator</a:t>
            </a:r>
            <a:endParaRPr sz="1100"/>
          </a:p>
        </p:txBody>
      </p:sp>
      <p:sp>
        <p:nvSpPr>
          <p:cNvPr id="726" name="Google Shape;726;p83"/>
          <p:cNvSpPr/>
          <p:nvPr/>
        </p:nvSpPr>
        <p:spPr>
          <a:xfrm>
            <a:off x="4584575" y="2133600"/>
            <a:ext cx="2959200" cy="106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  <p:sp>
        <p:nvSpPr>
          <p:cNvPr id="727" name="Google Shape;727;p83"/>
          <p:cNvSpPr/>
          <p:nvPr/>
        </p:nvSpPr>
        <p:spPr>
          <a:xfrm>
            <a:off x="4590900" y="2670550"/>
            <a:ext cx="2959200" cy="533400"/>
          </a:xfrm>
          <a:prstGeom prst="roundRect">
            <a:avLst>
              <a:gd fmla="val 30610" name="adj"/>
            </a:avLst>
          </a:prstGeom>
          <a:noFill/>
          <a:ln cap="flat" cmpd="sng" w="38100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8288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 Storage Interface</a:t>
            </a:r>
            <a:endParaRPr sz="1100"/>
          </a:p>
        </p:txBody>
      </p:sp>
      <p:grpSp>
        <p:nvGrpSpPr>
          <p:cNvPr id="728" name="Google Shape;728;p83"/>
          <p:cNvGrpSpPr/>
          <p:nvPr/>
        </p:nvGrpSpPr>
        <p:grpSpPr>
          <a:xfrm>
            <a:off x="546000" y="1295400"/>
            <a:ext cx="978000" cy="838200"/>
            <a:chOff x="3886200" y="457200"/>
            <a:chExt cx="978000" cy="838200"/>
          </a:xfrm>
        </p:grpSpPr>
        <p:pic>
          <p:nvPicPr>
            <p:cNvPr id="729" name="Google Shape;729;p83"/>
            <p:cNvPicPr preferRelativeResize="0"/>
            <p:nvPr/>
          </p:nvPicPr>
          <p:blipFill rotWithShape="1">
            <a:blip r:embed="rId3">
              <a:alphaModFix/>
            </a:blip>
            <a:srcRect b="24719" l="14442" r="16224" t="22063"/>
            <a:stretch/>
          </p:blipFill>
          <p:spPr>
            <a:xfrm>
              <a:off x="3994199" y="571500"/>
              <a:ext cx="762001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83"/>
            <p:cNvSpPr/>
            <p:nvPr/>
          </p:nvSpPr>
          <p:spPr>
            <a:xfrm>
              <a:off x="3886200" y="457200"/>
              <a:ext cx="978000" cy="838200"/>
            </a:xfrm>
            <a:prstGeom prst="roundRect">
              <a:avLst>
                <a:gd fmla="val 30610" name="adj"/>
              </a:avLst>
            </a:prstGeom>
            <a:noFill/>
            <a:ln cap="flat" cmpd="sng" w="38100">
              <a:solidFill>
                <a:srgbClr val="A3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731" name="Google Shape;731;p83"/>
          <p:cNvGrpSpPr/>
          <p:nvPr/>
        </p:nvGrpSpPr>
        <p:grpSpPr>
          <a:xfrm>
            <a:off x="1536600" y="1295400"/>
            <a:ext cx="978000" cy="838200"/>
            <a:chOff x="4178884" y="685800"/>
            <a:chExt cx="978000" cy="838200"/>
          </a:xfrm>
        </p:grpSpPr>
        <p:pic>
          <p:nvPicPr>
            <p:cNvPr id="732" name="Google Shape;732;p83"/>
            <p:cNvPicPr preferRelativeResize="0"/>
            <p:nvPr/>
          </p:nvPicPr>
          <p:blipFill rotWithShape="1">
            <a:blip r:embed="rId4">
              <a:alphaModFix/>
            </a:blip>
            <a:srcRect b="21175" l="14523" r="14523" t="16996"/>
            <a:stretch/>
          </p:blipFill>
          <p:spPr>
            <a:xfrm>
              <a:off x="4274768" y="760476"/>
              <a:ext cx="786232" cy="688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83"/>
            <p:cNvSpPr/>
            <p:nvPr/>
          </p:nvSpPr>
          <p:spPr>
            <a:xfrm>
              <a:off x="4178884" y="685800"/>
              <a:ext cx="978000" cy="838200"/>
            </a:xfrm>
            <a:prstGeom prst="roundRect">
              <a:avLst>
                <a:gd fmla="val 30610" name="adj"/>
              </a:avLst>
            </a:prstGeom>
            <a:noFill/>
            <a:ln cap="flat" cmpd="sng" w="38100">
              <a:solidFill>
                <a:srgbClr val="A3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734" name="Google Shape;734;p83"/>
          <p:cNvGrpSpPr/>
          <p:nvPr/>
        </p:nvGrpSpPr>
        <p:grpSpPr>
          <a:xfrm>
            <a:off x="2527200" y="1295400"/>
            <a:ext cx="978000" cy="838200"/>
            <a:chOff x="3886200" y="457200"/>
            <a:chExt cx="978000" cy="838200"/>
          </a:xfrm>
        </p:grpSpPr>
        <p:pic>
          <p:nvPicPr>
            <p:cNvPr id="735" name="Google Shape;735;p83"/>
            <p:cNvPicPr preferRelativeResize="0"/>
            <p:nvPr/>
          </p:nvPicPr>
          <p:blipFill rotWithShape="1">
            <a:blip r:embed="rId3">
              <a:alphaModFix/>
            </a:blip>
            <a:srcRect b="24719" l="14442" r="16224" t="22063"/>
            <a:stretch/>
          </p:blipFill>
          <p:spPr>
            <a:xfrm>
              <a:off x="3994199" y="571500"/>
              <a:ext cx="762001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83"/>
            <p:cNvSpPr/>
            <p:nvPr/>
          </p:nvSpPr>
          <p:spPr>
            <a:xfrm>
              <a:off x="3886200" y="457200"/>
              <a:ext cx="978000" cy="838200"/>
            </a:xfrm>
            <a:prstGeom prst="roundRect">
              <a:avLst>
                <a:gd fmla="val 30610" name="adj"/>
              </a:avLst>
            </a:prstGeom>
            <a:noFill/>
            <a:ln cap="flat" cmpd="sng" w="38100">
              <a:solidFill>
                <a:srgbClr val="A3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737" name="Google Shape;737;p83"/>
          <p:cNvGrpSpPr/>
          <p:nvPr/>
        </p:nvGrpSpPr>
        <p:grpSpPr>
          <a:xfrm>
            <a:off x="4572000" y="1295400"/>
            <a:ext cx="978000" cy="838200"/>
            <a:chOff x="3886200" y="457200"/>
            <a:chExt cx="978000" cy="838200"/>
          </a:xfrm>
        </p:grpSpPr>
        <p:pic>
          <p:nvPicPr>
            <p:cNvPr id="738" name="Google Shape;738;p83"/>
            <p:cNvPicPr preferRelativeResize="0"/>
            <p:nvPr/>
          </p:nvPicPr>
          <p:blipFill rotWithShape="1">
            <a:blip r:embed="rId3">
              <a:alphaModFix/>
            </a:blip>
            <a:srcRect b="24719" l="14442" r="16224" t="22063"/>
            <a:stretch/>
          </p:blipFill>
          <p:spPr>
            <a:xfrm>
              <a:off x="3994199" y="571500"/>
              <a:ext cx="762001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9" name="Google Shape;739;p83"/>
            <p:cNvSpPr/>
            <p:nvPr/>
          </p:nvSpPr>
          <p:spPr>
            <a:xfrm>
              <a:off x="3886200" y="457200"/>
              <a:ext cx="978000" cy="838200"/>
            </a:xfrm>
            <a:prstGeom prst="roundRect">
              <a:avLst>
                <a:gd fmla="val 30610" name="adj"/>
              </a:avLst>
            </a:prstGeom>
            <a:noFill/>
            <a:ln cap="flat" cmpd="sng" w="38100">
              <a:solidFill>
                <a:srgbClr val="A3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740" name="Google Shape;740;p83"/>
          <p:cNvGrpSpPr/>
          <p:nvPr/>
        </p:nvGrpSpPr>
        <p:grpSpPr>
          <a:xfrm>
            <a:off x="5562600" y="1295400"/>
            <a:ext cx="978000" cy="838200"/>
            <a:chOff x="4178884" y="685800"/>
            <a:chExt cx="978000" cy="838200"/>
          </a:xfrm>
        </p:grpSpPr>
        <p:pic>
          <p:nvPicPr>
            <p:cNvPr id="741" name="Google Shape;741;p83"/>
            <p:cNvPicPr preferRelativeResize="0"/>
            <p:nvPr/>
          </p:nvPicPr>
          <p:blipFill rotWithShape="1">
            <a:blip r:embed="rId4">
              <a:alphaModFix/>
            </a:blip>
            <a:srcRect b="21175" l="14523" r="14523" t="16996"/>
            <a:stretch/>
          </p:blipFill>
          <p:spPr>
            <a:xfrm>
              <a:off x="4274768" y="760476"/>
              <a:ext cx="786232" cy="688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p83"/>
            <p:cNvSpPr/>
            <p:nvPr/>
          </p:nvSpPr>
          <p:spPr>
            <a:xfrm>
              <a:off x="4178884" y="685800"/>
              <a:ext cx="978000" cy="838200"/>
            </a:xfrm>
            <a:prstGeom prst="roundRect">
              <a:avLst>
                <a:gd fmla="val 30610" name="adj"/>
              </a:avLst>
            </a:prstGeom>
            <a:noFill/>
            <a:ln cap="flat" cmpd="sng" w="38100">
              <a:solidFill>
                <a:srgbClr val="A3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743" name="Google Shape;743;p83"/>
          <p:cNvGrpSpPr/>
          <p:nvPr/>
        </p:nvGrpSpPr>
        <p:grpSpPr>
          <a:xfrm>
            <a:off x="6553200" y="1295400"/>
            <a:ext cx="978000" cy="838200"/>
            <a:chOff x="3886200" y="457200"/>
            <a:chExt cx="978000" cy="838200"/>
          </a:xfrm>
        </p:grpSpPr>
        <p:pic>
          <p:nvPicPr>
            <p:cNvPr id="744" name="Google Shape;744;p83"/>
            <p:cNvPicPr preferRelativeResize="0"/>
            <p:nvPr/>
          </p:nvPicPr>
          <p:blipFill rotWithShape="1">
            <a:blip r:embed="rId3">
              <a:alphaModFix/>
            </a:blip>
            <a:srcRect b="24719" l="14442" r="16224" t="22063"/>
            <a:stretch/>
          </p:blipFill>
          <p:spPr>
            <a:xfrm>
              <a:off x="3994199" y="571500"/>
              <a:ext cx="762001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83"/>
            <p:cNvSpPr/>
            <p:nvPr/>
          </p:nvSpPr>
          <p:spPr>
            <a:xfrm>
              <a:off x="3886200" y="457200"/>
              <a:ext cx="978000" cy="838200"/>
            </a:xfrm>
            <a:prstGeom prst="roundRect">
              <a:avLst>
                <a:gd fmla="val 30610" name="adj"/>
              </a:avLst>
            </a:prstGeom>
            <a:noFill/>
            <a:ln cap="flat" cmpd="sng" w="38100">
              <a:solidFill>
                <a:srgbClr val="A3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746" name="Google Shape;746;p83"/>
          <p:cNvGrpSpPr/>
          <p:nvPr/>
        </p:nvGrpSpPr>
        <p:grpSpPr>
          <a:xfrm>
            <a:off x="539700" y="3799988"/>
            <a:ext cx="2971800" cy="500062"/>
            <a:chOff x="914400" y="3767138"/>
            <a:chExt cx="2971800" cy="500062"/>
          </a:xfrm>
        </p:grpSpPr>
        <p:pic>
          <p:nvPicPr>
            <p:cNvPr id="747" name="Google Shape;747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440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4310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745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180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8615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83"/>
          <p:cNvGrpSpPr/>
          <p:nvPr/>
        </p:nvGrpSpPr>
        <p:grpSpPr>
          <a:xfrm>
            <a:off x="4584575" y="3799988"/>
            <a:ext cx="2971800" cy="500062"/>
            <a:chOff x="914400" y="3767138"/>
            <a:chExt cx="2971800" cy="500062"/>
          </a:xfrm>
        </p:grpSpPr>
        <p:pic>
          <p:nvPicPr>
            <p:cNvPr id="754" name="Google Shape;754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440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875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4310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745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7180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86150" y="3767138"/>
              <a:ext cx="400050" cy="5000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si-logo.png" id="760" name="Google Shape;760;p83"/>
          <p:cNvPicPr preferRelativeResize="0"/>
          <p:nvPr/>
        </p:nvPicPr>
        <p:blipFill rotWithShape="1">
          <a:blip r:embed="rId6">
            <a:alphaModFix/>
          </a:blip>
          <a:srcRect b="0" l="6297" r="59623" t="0"/>
          <a:stretch/>
        </p:blipFill>
        <p:spPr>
          <a:xfrm>
            <a:off x="4742913" y="2733620"/>
            <a:ext cx="636175" cy="40725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3"/>
          <p:cNvSpPr/>
          <p:nvPr/>
        </p:nvSpPr>
        <p:spPr>
          <a:xfrm>
            <a:off x="3617088" y="2506050"/>
            <a:ext cx="855600" cy="664800"/>
          </a:xfrm>
          <a:prstGeom prst="striped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3"/>
          <p:cNvSpPr txBox="1"/>
          <p:nvPr/>
        </p:nvSpPr>
        <p:spPr>
          <a:xfrm>
            <a:off x="551325" y="683625"/>
            <a:ext cx="2959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4.0</a:t>
            </a:r>
            <a:endParaRPr sz="2400"/>
          </a:p>
        </p:txBody>
      </p:sp>
      <p:sp>
        <p:nvSpPr>
          <p:cNvPr id="763" name="Google Shape;763;p83"/>
          <p:cNvSpPr txBox="1"/>
          <p:nvPr/>
        </p:nvSpPr>
        <p:spPr>
          <a:xfrm>
            <a:off x="4584575" y="683625"/>
            <a:ext cx="2959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OCS 4.2 </a:t>
            </a:r>
            <a:endParaRPr sz="2400"/>
          </a:p>
        </p:txBody>
      </p:sp>
      <p:sp>
        <p:nvSpPr>
          <p:cNvPr id="764" name="Google Shape;764;p83"/>
          <p:cNvSpPr/>
          <p:nvPr/>
        </p:nvSpPr>
        <p:spPr>
          <a:xfrm>
            <a:off x="6572100" y="3203950"/>
            <a:ext cx="978000" cy="533400"/>
          </a:xfrm>
          <a:prstGeom prst="roundRect">
            <a:avLst>
              <a:gd fmla="val 30610" name="adj"/>
            </a:avLst>
          </a:prstGeom>
          <a:noFill/>
          <a:ln cap="flat" cmpd="sng" w="38100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Storage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Plugin</a:t>
            </a:r>
            <a:endParaRPr sz="1100"/>
          </a:p>
        </p:txBody>
      </p:sp>
      <p:sp>
        <p:nvSpPr>
          <p:cNvPr id="765" name="Google Shape;765;p83"/>
          <p:cNvSpPr/>
          <p:nvPr/>
        </p:nvSpPr>
        <p:spPr>
          <a:xfrm>
            <a:off x="5581500" y="3203950"/>
            <a:ext cx="978000" cy="533400"/>
          </a:xfrm>
          <a:prstGeom prst="roundRect">
            <a:avLst>
              <a:gd fmla="val 30610" name="adj"/>
            </a:avLst>
          </a:prstGeom>
          <a:noFill/>
          <a:ln cap="flat" cmpd="sng" w="38100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Snapshot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Plugin</a:t>
            </a:r>
            <a:endParaRPr sz="1100"/>
          </a:p>
        </p:txBody>
      </p:sp>
      <p:sp>
        <p:nvSpPr>
          <p:cNvPr id="766" name="Google Shape;766;p83"/>
          <p:cNvSpPr/>
          <p:nvPr/>
        </p:nvSpPr>
        <p:spPr>
          <a:xfrm>
            <a:off x="4590900" y="3203938"/>
            <a:ext cx="978000" cy="533400"/>
          </a:xfrm>
          <a:prstGeom prst="roundRect">
            <a:avLst>
              <a:gd fmla="val 30610" name="adj"/>
            </a:avLst>
          </a:prstGeom>
          <a:noFill/>
          <a:ln cap="flat" cmpd="sng" w="38100">
            <a:solidFill>
              <a:srgbClr val="A3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Local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Storage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Plugin</a:t>
            </a:r>
            <a:endParaRPr sz="1100"/>
          </a:p>
        </p:txBody>
      </p:sp>
      <p:sp>
        <p:nvSpPr>
          <p:cNvPr id="767" name="Google Shape;767;p83"/>
          <p:cNvSpPr/>
          <p:nvPr/>
        </p:nvSpPr>
        <p:spPr>
          <a:xfrm>
            <a:off x="7708900" y="2571750"/>
            <a:ext cx="978000" cy="533400"/>
          </a:xfrm>
          <a:prstGeom prst="roundRect">
            <a:avLst>
              <a:gd fmla="val 30610" name="adj"/>
            </a:avLst>
          </a:prstGeom>
          <a:noFill/>
          <a:ln cap="flat" cmpd="sng" w="38100">
            <a:solidFill>
              <a:srgbClr val="A3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Updated Storage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Plugin</a:t>
            </a:r>
            <a:endParaRPr sz="1100"/>
          </a:p>
        </p:txBody>
      </p:sp>
      <p:sp>
        <p:nvSpPr>
          <p:cNvPr id="768" name="Google Shape;768;p83"/>
          <p:cNvSpPr/>
          <p:nvPr/>
        </p:nvSpPr>
        <p:spPr>
          <a:xfrm rot="10800000">
            <a:off x="7651475" y="3196450"/>
            <a:ext cx="664500" cy="533100"/>
          </a:xfrm>
          <a:prstGeom prst="bentArrow">
            <a:avLst>
              <a:gd fmla="val 41078" name="adj1"/>
              <a:gd fmla="val 41971" name="adj2"/>
              <a:gd fmla="val 48231" name="adj3"/>
              <a:gd fmla="val 43750" name="adj4"/>
            </a:avLst>
          </a:prstGeom>
          <a:noFill/>
          <a:ln cap="flat" cmpd="sng" w="19050">
            <a:solidFill>
              <a:srgbClr val="3A81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3"/>
          <p:cNvSpPr txBox="1"/>
          <p:nvPr/>
        </p:nvSpPr>
        <p:spPr>
          <a:xfrm>
            <a:off x="7785000" y="3650550"/>
            <a:ext cx="978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Independant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Update</a:t>
            </a:r>
            <a:endParaRPr sz="1100"/>
          </a:p>
        </p:txBody>
      </p:sp>
      <p:sp>
        <p:nvSpPr>
          <p:cNvPr id="770" name="Google Shape;770;p83"/>
          <p:cNvSpPr txBox="1"/>
          <p:nvPr/>
        </p:nvSpPr>
        <p:spPr>
          <a:xfrm>
            <a:off x="831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verpass"/>
                <a:ea typeface="Overpass"/>
                <a:cs typeface="Overpass"/>
                <a:sym typeface="Overpass"/>
              </a:rPr>
              <a:t>OpenShift Storage - CSI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6" name="Google Shape;776;p84"/>
          <p:cNvGrpSpPr/>
          <p:nvPr/>
        </p:nvGrpSpPr>
        <p:grpSpPr>
          <a:xfrm>
            <a:off x="5632317" y="732575"/>
            <a:ext cx="3305700" cy="3483050"/>
            <a:chOff x="5632317" y="1189775"/>
            <a:chExt cx="3305700" cy="3483050"/>
          </a:xfrm>
        </p:grpSpPr>
        <p:sp>
          <p:nvSpPr>
            <p:cNvPr id="777" name="Google Shape;777;p84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OpenShift 4.2+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8" name="Google Shape;778;p84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Snapshot and Restore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PV Resize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9" name="Google Shape;779;p84"/>
          <p:cNvGrpSpPr/>
          <p:nvPr/>
        </p:nvGrpSpPr>
        <p:grpSpPr>
          <a:xfrm>
            <a:off x="0" y="732789"/>
            <a:ext cx="3546900" cy="3482836"/>
            <a:chOff x="0" y="1189989"/>
            <a:chExt cx="3546900" cy="3482836"/>
          </a:xfrm>
        </p:grpSpPr>
        <p:sp>
          <p:nvSpPr>
            <p:cNvPr id="780" name="Google Shape;780;p84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OpenShift 4.1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1" name="Google Shape;781;p84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Storage Operators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Platform support: AWS EBS, Hostpath, iSCSI, FC, NFS, vSphere, AWS EFS (Dev Preview)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2" name="Google Shape;782;p84"/>
          <p:cNvGrpSpPr/>
          <p:nvPr/>
        </p:nvGrpSpPr>
        <p:grpSpPr>
          <a:xfrm>
            <a:off x="2944204" y="732575"/>
            <a:ext cx="3305700" cy="3483050"/>
            <a:chOff x="2944204" y="1189775"/>
            <a:chExt cx="3305700" cy="3483050"/>
          </a:xfrm>
        </p:grpSpPr>
        <p:sp>
          <p:nvSpPr>
            <p:cNvPr id="783" name="Google Shape;783;p84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OpenShift 4.2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4" name="Google Shape;784;p84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Storage Interface 1.0 GA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CSI drivers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CSI Test/Certification API Test Suite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Local Storage Operator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Raw Block 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OCS integration and support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Platforms: Azure, GCP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5"/>
          <p:cNvSpPr txBox="1"/>
          <p:nvPr>
            <p:ph type="title"/>
          </p:nvPr>
        </p:nvSpPr>
        <p:spPr>
          <a:xfrm>
            <a:off x="335825" y="813425"/>
            <a:ext cx="5721000" cy="24795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 Hat OpenShift Container Storage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Getting Started with 3.11</a:t>
            </a:r>
            <a:endParaRPr sz="3500"/>
          </a:p>
        </p:txBody>
      </p:sp>
      <p:sp>
        <p:nvSpPr>
          <p:cNvPr id="790" name="Google Shape;790;p8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9"/>
          <p:cNvSpPr txBox="1"/>
          <p:nvPr>
            <p:ph type="title"/>
          </p:nvPr>
        </p:nvSpPr>
        <p:spPr>
          <a:xfrm>
            <a:off x="335825" y="813425"/>
            <a:ext cx="5721000" cy="24795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 Hat OpenShift Container Storage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&amp; Why</a:t>
            </a:r>
            <a:endParaRPr sz="3500"/>
          </a:p>
        </p:txBody>
      </p:sp>
      <p:sp>
        <p:nvSpPr>
          <p:cNvPr id="287" name="Google Shape;287;p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86"/>
          <p:cNvCxnSpPr/>
          <p:nvPr/>
        </p:nvCxnSpPr>
        <p:spPr>
          <a:xfrm flipH="1" rot="10800000">
            <a:off x="40650" y="2697025"/>
            <a:ext cx="9027300" cy="5100"/>
          </a:xfrm>
          <a:prstGeom prst="straightConnector1">
            <a:avLst/>
          </a:prstGeom>
          <a:noFill/>
          <a:ln cap="flat" cmpd="sng" w="38100">
            <a:solidFill>
              <a:srgbClr val="0041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86"/>
          <p:cNvCxnSpPr/>
          <p:nvPr/>
        </p:nvCxnSpPr>
        <p:spPr>
          <a:xfrm rot="-5400000">
            <a:off x="878690" y="2171119"/>
            <a:ext cx="1062000" cy="0"/>
          </a:xfrm>
          <a:prstGeom prst="straightConnector1">
            <a:avLst/>
          </a:prstGeom>
          <a:noFill/>
          <a:ln cap="flat" cmpd="sng" w="12700">
            <a:solidFill>
              <a:srgbClr val="0041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7" name="Google Shape;797;p86"/>
          <p:cNvSpPr/>
          <p:nvPr/>
        </p:nvSpPr>
        <p:spPr>
          <a:xfrm>
            <a:off x="1364939" y="1565935"/>
            <a:ext cx="73200" cy="69000"/>
          </a:xfrm>
          <a:prstGeom prst="ellipse">
            <a:avLst/>
          </a:prstGeom>
          <a:solidFill>
            <a:srgbClr val="CCCCCC"/>
          </a:solidFill>
          <a:ln cap="flat" cmpd="sng" w="12700">
            <a:solidFill>
              <a:srgbClr val="004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00" lIns="14400" spcFirstLastPara="1" rIns="14400" wrap="square" tIns="14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6"/>
          <p:cNvSpPr txBox="1"/>
          <p:nvPr/>
        </p:nvSpPr>
        <p:spPr>
          <a:xfrm>
            <a:off x="275050" y="1404075"/>
            <a:ext cx="12267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OCS 3.11.3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June 2019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9" name="Google Shape;799;p86"/>
          <p:cNvSpPr txBox="1"/>
          <p:nvPr/>
        </p:nvSpPr>
        <p:spPr>
          <a:xfrm>
            <a:off x="1441150" y="1421125"/>
            <a:ext cx="42318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Optimized container images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limit # of volumes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2TB block volumes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Block 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stability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fixes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800" name="Google Shape;800;p86"/>
          <p:cNvGrpSpPr/>
          <p:nvPr/>
        </p:nvGrpSpPr>
        <p:grpSpPr>
          <a:xfrm>
            <a:off x="4679639" y="2694175"/>
            <a:ext cx="73200" cy="1074360"/>
            <a:chOff x="7232339" y="2694175"/>
            <a:chExt cx="73200" cy="1074360"/>
          </a:xfrm>
        </p:grpSpPr>
        <p:cxnSp>
          <p:nvCxnSpPr>
            <p:cNvPr id="801" name="Google Shape;801;p86"/>
            <p:cNvCxnSpPr/>
            <p:nvPr/>
          </p:nvCxnSpPr>
          <p:spPr>
            <a:xfrm rot="10800000">
              <a:off x="7268925" y="2694175"/>
              <a:ext cx="0" cy="102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2" name="Google Shape;802;p86"/>
            <p:cNvSpPr/>
            <p:nvPr/>
          </p:nvSpPr>
          <p:spPr>
            <a:xfrm>
              <a:off x="7232339" y="3699535"/>
              <a:ext cx="73200" cy="69000"/>
            </a:xfrm>
            <a:prstGeom prst="ellipse">
              <a:avLst/>
            </a:prstGeom>
            <a:solidFill>
              <a:srgbClr val="CCCCCC"/>
            </a:solidFill>
            <a:ln cap="flat" cmpd="sng" w="12700">
              <a:solidFill>
                <a:srgbClr val="0041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400" lIns="14400" spcFirstLastPara="1" rIns="14400" wrap="square" tIns="14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86"/>
          <p:cNvSpPr txBox="1"/>
          <p:nvPr/>
        </p:nvSpPr>
        <p:spPr>
          <a:xfrm>
            <a:off x="3375875" y="2906825"/>
            <a:ext cx="15042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RHOCS 3.11.4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October 2019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04" name="Google Shape;804;p86"/>
          <p:cNvSpPr txBox="1"/>
          <p:nvPr/>
        </p:nvSpPr>
        <p:spPr>
          <a:xfrm>
            <a:off x="4752648" y="2487925"/>
            <a:ext cx="3555000" cy="20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verpass"/>
              <a:buChar char="●"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Re-base to RHGS 3.5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verpass"/>
              <a:buChar char="●"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2000 + PV gluster-file volumes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verpass"/>
              <a:buChar char="●"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PVC names &gt; 63 characters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verpass"/>
              <a:buChar char="●"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quota configuration 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verpass"/>
              <a:buChar char="●"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Improved Block performance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05" name="Google Shape;805;p8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OCS 3 ROADMAP</a:t>
            </a:r>
            <a:endParaRPr/>
          </a:p>
        </p:txBody>
      </p:sp>
      <p:sp>
        <p:nvSpPr>
          <p:cNvPr id="806" name="Google Shape;806;p8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807" name="Google Shape;807;p86"/>
          <p:cNvSpPr txBox="1"/>
          <p:nvPr>
            <p:ph type="title"/>
          </p:nvPr>
        </p:nvSpPr>
        <p:spPr>
          <a:xfrm>
            <a:off x="1296750" y="4460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OPENSHIFT CONTAINER STORAGE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3.11.x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ROADMAP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08" name="Google Shape;808;p8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86"/>
          <p:cNvSpPr txBox="1"/>
          <p:nvPr/>
        </p:nvSpPr>
        <p:spPr>
          <a:xfrm>
            <a:off x="404550" y="3809425"/>
            <a:ext cx="7335900" cy="23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r:id="rId4"/>
              </a:rPr>
              <a:t>OCS 3.11 same lifecycle as OCP 3.11</a:t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No change in SKU or pricing</a:t>
            </a:r>
            <a:endParaRPr sz="1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7"/>
          <p:cNvSpPr txBox="1"/>
          <p:nvPr>
            <p:ph type="title"/>
          </p:nvPr>
        </p:nvSpPr>
        <p:spPr>
          <a:xfrm>
            <a:off x="335825" y="813425"/>
            <a:ext cx="5721000" cy="24795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Red Hat OpenShift Container Storage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OCP 3 + OCS 3 → OCP + OCS 4</a:t>
            </a:r>
            <a:endParaRPr sz="3500"/>
          </a:p>
        </p:txBody>
      </p:sp>
      <p:sp>
        <p:nvSpPr>
          <p:cNvPr id="815" name="Google Shape;815;p8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8"/>
          <p:cNvSpPr txBox="1"/>
          <p:nvPr/>
        </p:nvSpPr>
        <p:spPr>
          <a:xfrm>
            <a:off x="826650" y="0"/>
            <a:ext cx="74907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Overpass"/>
                <a:ea typeface="Overpass"/>
                <a:cs typeface="Overpass"/>
                <a:sym typeface="Overpass"/>
              </a:rPr>
              <a:t>OpenShift Cluster App Migration Tool 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21" name="Google Shape;821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2" name="Google Shape;82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50" y="810600"/>
            <a:ext cx="7871350" cy="3754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9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br>
              <a:rPr lang="en"/>
            </a:br>
            <a:r>
              <a:rPr lang="en"/>
              <a:t>Red Hat a trusted adviser to the Fortune 500. </a:t>
            </a:r>
            <a:endParaRPr/>
          </a:p>
        </p:txBody>
      </p:sp>
      <p:sp>
        <p:nvSpPr>
          <p:cNvPr id="828" name="Google Shape;828;p89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829" name="Google Shape;829;p8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/>
          <p:nvPr/>
        </p:nvSpPr>
        <p:spPr>
          <a:xfrm>
            <a:off x="1931375" y="218425"/>
            <a:ext cx="65340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verpass"/>
                <a:ea typeface="Overpass"/>
                <a:cs typeface="Overpass"/>
                <a:sym typeface="Overpass"/>
              </a:rPr>
              <a:t>What is it?</a:t>
            </a:r>
            <a:endParaRPr sz="3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808285"/>
                </a:solidFill>
              </a:rPr>
              <a:t>Add-On for OpenShift for running stateful apps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3" name="Google Shape;293;p60"/>
          <p:cNvSpPr txBox="1"/>
          <p:nvPr/>
        </p:nvSpPr>
        <p:spPr>
          <a:xfrm>
            <a:off x="1192525" y="1335875"/>
            <a:ext cx="80946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Highly scalable, production-grade persistent storage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0" lang="en" sz="1600" u="none" cap="none" strike="noStrike">
                <a:solidFill>
                  <a:srgbClr val="333132"/>
                </a:solidFill>
              </a:rPr>
              <a:t>For </a:t>
            </a:r>
            <a:r>
              <a:rPr b="1" i="0" lang="en" sz="1600" u="none" cap="none" strike="noStrike">
                <a:solidFill>
                  <a:srgbClr val="333132"/>
                </a:solidFill>
              </a:rPr>
              <a:t>stateful applications</a:t>
            </a:r>
            <a:r>
              <a:rPr i="0" lang="en" sz="1600" u="none" cap="none" strike="noStrike">
                <a:solidFill>
                  <a:srgbClr val="333132"/>
                </a:solidFill>
              </a:rPr>
              <a:t> running in Red Hat</a:t>
            </a:r>
            <a:r>
              <a:rPr baseline="30000" i="0" lang="en" sz="1600" u="none" cap="none" strike="noStrike">
                <a:solidFill>
                  <a:srgbClr val="333132"/>
                </a:solidFill>
              </a:rPr>
              <a:t>®</a:t>
            </a:r>
            <a:r>
              <a:rPr i="0" lang="en" sz="1600" u="none" cap="none" strike="noStrike">
                <a:solidFill>
                  <a:srgbClr val="333132"/>
                </a:solidFill>
              </a:rPr>
              <a:t> OpenShift</a:t>
            </a:r>
            <a:endParaRPr i="0" sz="1600" u="none" cap="none" strike="noStrike">
              <a:solidFill>
                <a:srgbClr val="000000"/>
              </a:solidFill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0" lang="en" sz="1600" u="none" cap="none" strike="noStrike">
                <a:solidFill>
                  <a:srgbClr val="333132"/>
                </a:solidFill>
              </a:rPr>
              <a:t>Optimized for Red Hat </a:t>
            </a:r>
            <a:r>
              <a:rPr b="1" i="0" lang="en" sz="1600" u="none" cap="none" strike="noStrike">
                <a:solidFill>
                  <a:srgbClr val="333132"/>
                </a:solidFill>
              </a:rPr>
              <a:t>OpenShift </a:t>
            </a:r>
            <a:r>
              <a:rPr b="1" lang="en" sz="1600">
                <a:solidFill>
                  <a:srgbClr val="333132"/>
                </a:solidFill>
              </a:rPr>
              <a:t>Infrastructure</a:t>
            </a:r>
            <a:r>
              <a:rPr b="1" i="0" lang="en" sz="1600" u="none" cap="none" strike="noStrike">
                <a:solidFill>
                  <a:srgbClr val="333132"/>
                </a:solidFill>
              </a:rPr>
              <a:t> service</a:t>
            </a:r>
            <a:r>
              <a:rPr b="1" lang="en" sz="1600">
                <a:solidFill>
                  <a:srgbClr val="333132"/>
                </a:solidFill>
              </a:rPr>
              <a:t>s </a:t>
            </a:r>
            <a:endParaRPr sz="1600">
              <a:solidFill>
                <a:srgbClr val="333132"/>
              </a:solidFill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0" lang="en" sz="1600" u="none" cap="none" strike="noStrike">
                <a:solidFill>
                  <a:srgbClr val="333132"/>
                </a:solidFill>
              </a:rPr>
              <a:t>Developed, released and deployed in synch with</a:t>
            </a:r>
            <a:r>
              <a:rPr lang="en" sz="1600">
                <a:solidFill>
                  <a:srgbClr val="333132"/>
                </a:solidFill>
              </a:rPr>
              <a:t> </a:t>
            </a:r>
            <a:r>
              <a:rPr i="0" lang="en" sz="1600" u="none" cap="none" strike="noStrike">
                <a:solidFill>
                  <a:srgbClr val="333132"/>
                </a:solidFill>
              </a:rPr>
              <a:t>Red Hat OpenShift </a:t>
            </a:r>
            <a:endParaRPr i="0" sz="1600" u="none" cap="none" strike="noStrike">
              <a:solidFill>
                <a:srgbClr val="333132"/>
              </a:solidFill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0" lang="en" sz="1600" u="none" cap="none" strike="noStrike">
                <a:solidFill>
                  <a:srgbClr val="333132"/>
                </a:solidFill>
              </a:rPr>
              <a:t>Supported via a single contract with Red Hat OpenShift </a:t>
            </a:r>
            <a:endParaRPr i="0" sz="1600" u="none" cap="none" strike="noStrike">
              <a:solidFill>
                <a:srgbClr val="333132"/>
              </a:solidFill>
            </a:endParaRPr>
          </a:p>
          <a:p>
            <a:pPr indent="-330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132"/>
              </a:buClr>
              <a:buSzPts val="1600"/>
              <a:buChar char="●"/>
            </a:pPr>
            <a:r>
              <a:rPr lang="en" sz="1600">
                <a:solidFill>
                  <a:srgbClr val="333132"/>
                </a:solidFill>
              </a:rPr>
              <a:t>Complete persistent storage fabric across hybrid cloud for OCP</a:t>
            </a:r>
            <a:endParaRPr sz="1600">
              <a:solidFill>
                <a:srgbClr val="333132"/>
              </a:solidFill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132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  <p:pic>
        <p:nvPicPr>
          <p:cNvPr descr="RH_Logo_Product_OpenshiftContainerStorage_RGB_Black.png" id="294" name="Google Shape;29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33"/>
            <a:ext cx="2286447" cy="108048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/>
          <p:nvPr/>
        </p:nvSpPr>
        <p:spPr>
          <a:xfrm>
            <a:off x="1118675" y="66025"/>
            <a:ext cx="8253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verpass"/>
                <a:ea typeface="Overpass"/>
                <a:cs typeface="Overpass"/>
                <a:sym typeface="Overpass"/>
              </a:rPr>
              <a:t>Why do you need persistent Storage?</a:t>
            </a:r>
            <a:endParaRPr b="1" sz="2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1" name="Google Shape;301;p61"/>
          <p:cNvSpPr/>
          <p:nvPr/>
        </p:nvSpPr>
        <p:spPr>
          <a:xfrm>
            <a:off x="6326998" y="1132257"/>
            <a:ext cx="2781600" cy="5691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Overpass"/>
              <a:buNone/>
            </a:pPr>
            <a:r>
              <a:rPr b="1" i="0" lang="en" sz="1800" u="none" cap="none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Local/Ephemeral Storage</a:t>
            </a:r>
            <a:endParaRPr/>
          </a:p>
        </p:txBody>
      </p:sp>
      <p:sp>
        <p:nvSpPr>
          <p:cNvPr id="302" name="Google Shape;302;p61"/>
          <p:cNvSpPr/>
          <p:nvPr/>
        </p:nvSpPr>
        <p:spPr>
          <a:xfrm>
            <a:off x="6335564" y="1685833"/>
            <a:ext cx="2772900" cy="18684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1"/>
          <p:cNvSpPr/>
          <p:nvPr/>
        </p:nvSpPr>
        <p:spPr>
          <a:xfrm>
            <a:off x="3165083" y="1132257"/>
            <a:ext cx="2781600" cy="5691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1" i="0" lang="en" sz="1800" u="none" cap="none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OCP Application</a:t>
            </a:r>
            <a:endParaRPr/>
          </a:p>
        </p:txBody>
      </p:sp>
      <p:sp>
        <p:nvSpPr>
          <p:cNvPr id="304" name="Google Shape;304;p61"/>
          <p:cNvSpPr/>
          <p:nvPr/>
        </p:nvSpPr>
        <p:spPr>
          <a:xfrm>
            <a:off x="3165952" y="1685833"/>
            <a:ext cx="2772900" cy="18684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1"/>
          <p:cNvSpPr/>
          <p:nvPr/>
        </p:nvSpPr>
        <p:spPr>
          <a:xfrm>
            <a:off x="8426" y="1132257"/>
            <a:ext cx="2772900" cy="5691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1" i="0" lang="en" sz="1800" u="none" cap="none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OCP Infrastructure</a:t>
            </a:r>
            <a:endParaRPr/>
          </a:p>
        </p:txBody>
      </p:sp>
      <p:sp>
        <p:nvSpPr>
          <p:cNvPr id="306" name="Google Shape;306;p61"/>
          <p:cNvSpPr/>
          <p:nvPr/>
        </p:nvSpPr>
        <p:spPr>
          <a:xfrm>
            <a:off x="24689" y="1685833"/>
            <a:ext cx="2772900" cy="18684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61"/>
          <p:cNvGrpSpPr/>
          <p:nvPr/>
        </p:nvGrpSpPr>
        <p:grpSpPr>
          <a:xfrm>
            <a:off x="3644921" y="2704492"/>
            <a:ext cx="434329" cy="509289"/>
            <a:chOff x="957991" y="1692975"/>
            <a:chExt cx="717900" cy="841800"/>
          </a:xfrm>
        </p:grpSpPr>
        <p:pic>
          <p:nvPicPr>
            <p:cNvPr descr="Icon_RH_Object_MagnifyingGlass-Search_RGB_Shiny.png" id="308" name="Google Shape;308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2683" y="1743308"/>
              <a:ext cx="666671" cy="74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61"/>
            <p:cNvSpPr/>
            <p:nvPr/>
          </p:nvSpPr>
          <p:spPr>
            <a:xfrm>
              <a:off x="957991" y="1692975"/>
              <a:ext cx="717900" cy="841800"/>
            </a:xfrm>
            <a:prstGeom prst="rect">
              <a:avLst/>
            </a:prstGeom>
            <a:noFill/>
            <a:ln cap="flat" cmpd="sng" w="28575">
              <a:solidFill>
                <a:srgbClr val="2C81C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61"/>
          <p:cNvGrpSpPr/>
          <p:nvPr/>
        </p:nvGrpSpPr>
        <p:grpSpPr>
          <a:xfrm>
            <a:off x="5378218" y="1756110"/>
            <a:ext cx="473024" cy="554662"/>
            <a:chOff x="1838647" y="1692975"/>
            <a:chExt cx="717900" cy="841800"/>
          </a:xfrm>
        </p:grpSpPr>
        <p:sp>
          <p:nvSpPr>
            <p:cNvPr id="311" name="Google Shape;311;p61"/>
            <p:cNvSpPr/>
            <p:nvPr/>
          </p:nvSpPr>
          <p:spPr>
            <a:xfrm>
              <a:off x="1838647" y="1692975"/>
              <a:ext cx="717900" cy="841800"/>
            </a:xfrm>
            <a:prstGeom prst="rect">
              <a:avLst/>
            </a:prstGeom>
            <a:noFill/>
            <a:ln cap="flat" cmpd="sng" w="28575">
              <a:solidFill>
                <a:srgbClr val="2C81C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con_RH_Object_Gear-Group_RGB_Shiny.png" id="312" name="Google Shape;312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71108" y="1774555"/>
              <a:ext cx="650447" cy="678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Google Shape;313;p61"/>
          <p:cNvGrpSpPr/>
          <p:nvPr/>
        </p:nvGrpSpPr>
        <p:grpSpPr>
          <a:xfrm>
            <a:off x="3199325" y="1947194"/>
            <a:ext cx="499946" cy="586230"/>
            <a:chOff x="2719300" y="1692975"/>
            <a:chExt cx="717900" cy="841800"/>
          </a:xfrm>
        </p:grpSpPr>
        <p:sp>
          <p:nvSpPr>
            <p:cNvPr id="314" name="Google Shape;314;p61"/>
            <p:cNvSpPr/>
            <p:nvPr/>
          </p:nvSpPr>
          <p:spPr>
            <a:xfrm>
              <a:off x="2719300" y="1692975"/>
              <a:ext cx="717900" cy="841800"/>
            </a:xfrm>
            <a:prstGeom prst="rect">
              <a:avLst/>
            </a:prstGeom>
            <a:noFill/>
            <a:ln cap="flat" cmpd="sng" w="28575">
              <a:solidFill>
                <a:srgbClr val="2C81C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con_RH_People_UserAccess_RGB_Shiny.png" id="315" name="Google Shape;315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89966" y="1734864"/>
              <a:ext cx="574083" cy="7540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con_RH_Hardware_Storage-A-Stack_RGB_Shiny.png" id="316" name="Google Shape;31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8210" y="2496863"/>
            <a:ext cx="472532" cy="59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61"/>
          <p:cNvCxnSpPr/>
          <p:nvPr/>
        </p:nvCxnSpPr>
        <p:spPr>
          <a:xfrm flipH="1" rot="10800000">
            <a:off x="4079248" y="2308631"/>
            <a:ext cx="1298700" cy="777300"/>
          </a:xfrm>
          <a:prstGeom prst="straightConnector1">
            <a:avLst/>
          </a:prstGeom>
          <a:noFill/>
          <a:ln cap="flat" cmpd="sng" w="9525">
            <a:solidFill>
              <a:srgbClr val="4C4B4C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18" name="Google Shape;318;p61"/>
          <p:cNvCxnSpPr/>
          <p:nvPr/>
        </p:nvCxnSpPr>
        <p:spPr>
          <a:xfrm flipH="1" rot="10800000">
            <a:off x="3743153" y="1915552"/>
            <a:ext cx="1611900" cy="233400"/>
          </a:xfrm>
          <a:prstGeom prst="straightConnector1">
            <a:avLst/>
          </a:prstGeom>
          <a:noFill/>
          <a:ln cap="flat" cmpd="sng" w="9525">
            <a:solidFill>
              <a:srgbClr val="4C4B4C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19" name="Google Shape;319;p61"/>
          <p:cNvCxnSpPr/>
          <p:nvPr/>
        </p:nvCxnSpPr>
        <p:spPr>
          <a:xfrm>
            <a:off x="3714678" y="2576163"/>
            <a:ext cx="349800" cy="128400"/>
          </a:xfrm>
          <a:prstGeom prst="straightConnector1">
            <a:avLst/>
          </a:prstGeom>
          <a:noFill/>
          <a:ln cap="flat" cmpd="sng" w="9525">
            <a:solidFill>
              <a:srgbClr val="4C4B4C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20" name="Google Shape;320;p61"/>
          <p:cNvCxnSpPr>
            <a:stCxn id="311" idx="2"/>
            <a:endCxn id="316" idx="0"/>
          </p:cNvCxnSpPr>
          <p:nvPr/>
        </p:nvCxnSpPr>
        <p:spPr>
          <a:xfrm flipH="1">
            <a:off x="5614430" y="2310772"/>
            <a:ext cx="300" cy="186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21" name="Google Shape;321;p61"/>
          <p:cNvSpPr txBox="1"/>
          <p:nvPr/>
        </p:nvSpPr>
        <p:spPr>
          <a:xfrm>
            <a:off x="3145018" y="2901971"/>
            <a:ext cx="1076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50" lIns="91350" spcFirstLastPara="1" rIns="91350" wrap="square" tIns="91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Overpass"/>
              <a:buNone/>
            </a:pPr>
            <a:r>
              <a:rPr b="0" i="0" lang="en" sz="1200" u="none" cap="none" strike="noStrike">
                <a:solidFill>
                  <a:srgbClr val="2C81C6"/>
                </a:solidFill>
                <a:latin typeface="Overpass"/>
                <a:ea typeface="Overpass"/>
                <a:cs typeface="Overpass"/>
                <a:sym typeface="Overpass"/>
              </a:rPr>
              <a:t>Service 2</a:t>
            </a:r>
            <a:endParaRPr/>
          </a:p>
        </p:txBody>
      </p:sp>
      <p:sp>
        <p:nvSpPr>
          <p:cNvPr id="322" name="Google Shape;322;p61"/>
          <p:cNvSpPr txBox="1"/>
          <p:nvPr/>
        </p:nvSpPr>
        <p:spPr>
          <a:xfrm>
            <a:off x="3776469" y="2135121"/>
            <a:ext cx="1680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50" lIns="91350" spcFirstLastPara="1" rIns="91350" wrap="square" tIns="91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81C6"/>
              </a:buClr>
              <a:buSzPts val="300"/>
              <a:buFont typeface="Overpass"/>
              <a:buNone/>
            </a:pPr>
            <a:r>
              <a:rPr b="0" i="0" lang="en" sz="1200" u="none" cap="none" strike="noStrike">
                <a:solidFill>
                  <a:srgbClr val="2C81C6"/>
                </a:solidFill>
                <a:latin typeface="Overpass"/>
                <a:ea typeface="Overpass"/>
                <a:cs typeface="Overpass"/>
                <a:sym typeface="Overpass"/>
              </a:rPr>
              <a:t>Service 1</a:t>
            </a:r>
            <a:endParaRPr/>
          </a:p>
        </p:txBody>
      </p:sp>
      <p:sp>
        <p:nvSpPr>
          <p:cNvPr id="323" name="Google Shape;323;p61"/>
          <p:cNvSpPr txBox="1"/>
          <p:nvPr/>
        </p:nvSpPr>
        <p:spPr>
          <a:xfrm>
            <a:off x="200731" y="3631917"/>
            <a:ext cx="56292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50" spcFirstLastPara="1" rIns="91350" wrap="square" tIns="456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OpenShift Container Storage</a:t>
            </a:r>
            <a:r>
              <a:rPr b="0" i="0" lang="en" sz="20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Focus</a:t>
            </a:r>
            <a:endParaRPr b="0" i="0" sz="20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2000">
                <a:latin typeface="Overpass"/>
                <a:ea typeface="Overpass"/>
                <a:cs typeface="Overpass"/>
                <a:sym typeface="Overpass"/>
              </a:rPr>
              <a:t>RWX/RWO backed by File, Block, S3</a:t>
            </a:r>
            <a:endParaRPr sz="2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Icon_RH_Hardware_Storage-A-Stack_RGB_Shiny.png" id="324" name="Google Shape;324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8921" y="3218558"/>
            <a:ext cx="444965" cy="161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41@2x.png" id="325" name="Google Shape;325;p61"/>
          <p:cNvPicPr preferRelativeResize="0"/>
          <p:nvPr/>
        </p:nvPicPr>
        <p:blipFill rotWithShape="1">
          <a:blip r:embed="rId7">
            <a:alphaModFix/>
          </a:blip>
          <a:srcRect b="0" l="258" r="258" t="0"/>
          <a:stretch/>
        </p:blipFill>
        <p:spPr>
          <a:xfrm>
            <a:off x="305258" y="1829118"/>
            <a:ext cx="465660" cy="46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0044" y="1876846"/>
            <a:ext cx="308527" cy="370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41@2x.png" id="327" name="Google Shape;327;p61"/>
          <p:cNvPicPr preferRelativeResize="0"/>
          <p:nvPr/>
        </p:nvPicPr>
        <p:blipFill rotWithShape="1">
          <a:blip r:embed="rId7">
            <a:alphaModFix/>
          </a:blip>
          <a:srcRect b="0" l="258" r="258" t="0"/>
          <a:stretch/>
        </p:blipFill>
        <p:spPr>
          <a:xfrm>
            <a:off x="305258" y="2290131"/>
            <a:ext cx="465660" cy="465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41@2x.png" id="328" name="Google Shape;328;p61"/>
          <p:cNvPicPr preferRelativeResize="0"/>
          <p:nvPr/>
        </p:nvPicPr>
        <p:blipFill rotWithShape="1">
          <a:blip r:embed="rId7">
            <a:alphaModFix/>
          </a:blip>
          <a:srcRect b="0" l="258" r="258" t="0"/>
          <a:stretch/>
        </p:blipFill>
        <p:spPr>
          <a:xfrm>
            <a:off x="305258" y="2741433"/>
            <a:ext cx="465660" cy="465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61"/>
          <p:cNvGrpSpPr/>
          <p:nvPr/>
        </p:nvGrpSpPr>
        <p:grpSpPr>
          <a:xfrm>
            <a:off x="890078" y="2362462"/>
            <a:ext cx="309200" cy="321820"/>
            <a:chOff x="957991" y="1692975"/>
            <a:chExt cx="717900" cy="841800"/>
          </a:xfrm>
        </p:grpSpPr>
        <p:pic>
          <p:nvPicPr>
            <p:cNvPr descr="Icon_RH_Object_MagnifyingGlass-Search_RGB_Shiny.png" id="330" name="Google Shape;330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2683" y="1743308"/>
              <a:ext cx="666671" cy="74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61"/>
            <p:cNvSpPr/>
            <p:nvPr/>
          </p:nvSpPr>
          <p:spPr>
            <a:xfrm>
              <a:off x="957991" y="1692975"/>
              <a:ext cx="717900" cy="841800"/>
            </a:xfrm>
            <a:prstGeom prst="rect">
              <a:avLst/>
            </a:prstGeom>
            <a:noFill/>
            <a:ln cap="flat" cmpd="sng" w="28575">
              <a:solidFill>
                <a:srgbClr val="2C81C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2" name="Google Shape;332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1076" y="2815123"/>
            <a:ext cx="427043" cy="318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1"/>
          <p:cNvSpPr txBox="1"/>
          <p:nvPr/>
        </p:nvSpPr>
        <p:spPr>
          <a:xfrm>
            <a:off x="1347107" y="1908473"/>
            <a:ext cx="104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  <a:endParaRPr/>
          </a:p>
        </p:txBody>
      </p:sp>
      <p:sp>
        <p:nvSpPr>
          <p:cNvPr id="334" name="Google Shape;334;p61"/>
          <p:cNvSpPr txBox="1"/>
          <p:nvPr/>
        </p:nvSpPr>
        <p:spPr>
          <a:xfrm>
            <a:off x="1310549" y="2249875"/>
            <a:ext cx="129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Prometheous</a:t>
            </a:r>
            <a:endParaRPr/>
          </a:p>
        </p:txBody>
      </p:sp>
      <p:sp>
        <p:nvSpPr>
          <p:cNvPr id="335" name="Google Shape;335;p61"/>
          <p:cNvSpPr txBox="1"/>
          <p:nvPr/>
        </p:nvSpPr>
        <p:spPr>
          <a:xfrm>
            <a:off x="1312703" y="2820794"/>
            <a:ext cx="100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Logging</a:t>
            </a:r>
            <a:endParaRPr/>
          </a:p>
        </p:txBody>
      </p:sp>
      <p:pic>
        <p:nvPicPr>
          <p:cNvPr descr="Asset 41@2x.png" id="336" name="Google Shape;336;p61"/>
          <p:cNvPicPr preferRelativeResize="0"/>
          <p:nvPr/>
        </p:nvPicPr>
        <p:blipFill rotWithShape="1">
          <a:blip r:embed="rId7">
            <a:alphaModFix/>
          </a:blip>
          <a:srcRect b="0" l="258" r="258" t="0"/>
          <a:stretch/>
        </p:blipFill>
        <p:spPr>
          <a:xfrm>
            <a:off x="6851746" y="1878944"/>
            <a:ext cx="465660" cy="465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RH_Hardware_Storage-A-Stack_RGB_Shiny.png" id="337" name="Google Shape;337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1927" y="2159975"/>
            <a:ext cx="375449" cy="31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41@2x.png" id="338" name="Google Shape;338;p61"/>
          <p:cNvPicPr preferRelativeResize="0"/>
          <p:nvPr/>
        </p:nvPicPr>
        <p:blipFill rotWithShape="1">
          <a:blip r:embed="rId7">
            <a:alphaModFix/>
          </a:blip>
          <a:srcRect b="0" l="258" r="258" t="0"/>
          <a:stretch/>
        </p:blipFill>
        <p:spPr>
          <a:xfrm>
            <a:off x="6856185" y="2351950"/>
            <a:ext cx="465660" cy="465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41@2x.png" id="339" name="Google Shape;339;p61"/>
          <p:cNvPicPr preferRelativeResize="0"/>
          <p:nvPr/>
        </p:nvPicPr>
        <p:blipFill rotWithShape="1">
          <a:blip r:embed="rId7">
            <a:alphaModFix/>
          </a:blip>
          <a:srcRect b="0" l="258" r="258" t="0"/>
          <a:stretch/>
        </p:blipFill>
        <p:spPr>
          <a:xfrm>
            <a:off x="6860627" y="2763301"/>
            <a:ext cx="465660" cy="465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RH_Hardware_Storage-A-Stack_RGB_Shiny.png" id="340" name="Google Shape;340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11927" y="2822118"/>
            <a:ext cx="375449" cy="31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61"/>
          <p:cNvCxnSpPr>
            <a:stCxn id="336" idx="3"/>
            <a:endCxn id="337" idx="1"/>
          </p:cNvCxnSpPr>
          <p:nvPr/>
        </p:nvCxnSpPr>
        <p:spPr>
          <a:xfrm>
            <a:off x="7317406" y="2111623"/>
            <a:ext cx="794400" cy="207300"/>
          </a:xfrm>
          <a:prstGeom prst="straightConnector1">
            <a:avLst/>
          </a:prstGeom>
          <a:noFill/>
          <a:ln cap="flat" cmpd="sng" w="9525">
            <a:solidFill>
              <a:srgbClr val="4C4B4C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42" name="Google Shape;342;p61"/>
          <p:cNvCxnSpPr>
            <a:stCxn id="338" idx="3"/>
          </p:cNvCxnSpPr>
          <p:nvPr/>
        </p:nvCxnSpPr>
        <p:spPr>
          <a:xfrm flipH="1" rot="10800000">
            <a:off x="7321845" y="2464029"/>
            <a:ext cx="789300" cy="120600"/>
          </a:xfrm>
          <a:prstGeom prst="straightConnector1">
            <a:avLst/>
          </a:prstGeom>
          <a:noFill/>
          <a:ln cap="flat" cmpd="sng" w="9525">
            <a:solidFill>
              <a:srgbClr val="4C4B4C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43" name="Google Shape;343;p61"/>
          <p:cNvCxnSpPr>
            <a:stCxn id="339" idx="3"/>
            <a:endCxn id="340" idx="1"/>
          </p:cNvCxnSpPr>
          <p:nvPr/>
        </p:nvCxnSpPr>
        <p:spPr>
          <a:xfrm flipH="1" rot="10800000">
            <a:off x="7326287" y="2981280"/>
            <a:ext cx="785700" cy="14700"/>
          </a:xfrm>
          <a:prstGeom prst="straightConnector1">
            <a:avLst/>
          </a:prstGeom>
          <a:noFill/>
          <a:ln cap="flat" cmpd="sng" w="9525">
            <a:solidFill>
              <a:srgbClr val="4C4B4C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344" name="Google Shape;344;p61"/>
          <p:cNvCxnSpPr/>
          <p:nvPr/>
        </p:nvCxnSpPr>
        <p:spPr>
          <a:xfrm flipH="1">
            <a:off x="2784389" y="1646610"/>
            <a:ext cx="13200" cy="19074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61"/>
          <p:cNvSpPr/>
          <p:nvPr/>
        </p:nvSpPr>
        <p:spPr>
          <a:xfrm>
            <a:off x="28214" y="958158"/>
            <a:ext cx="5974200" cy="3791700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 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2"/>
          <p:cNvSpPr txBox="1"/>
          <p:nvPr>
            <p:ph idx="4294967295" type="title"/>
          </p:nvPr>
        </p:nvSpPr>
        <p:spPr>
          <a:xfrm>
            <a:off x="120242" y="123575"/>
            <a:ext cx="8913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latin typeface="Overpass"/>
                <a:ea typeface="Overpass"/>
                <a:cs typeface="Overpass"/>
                <a:sym typeface="Overpass"/>
              </a:rPr>
              <a:t>EXPLOIT THE FULL POWER OF OPENSHIFT</a:t>
            </a:r>
            <a:endParaRPr b="1" i="0" sz="2600" u="none" cap="none" strike="noStrike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2" name="Google Shape;352;p62"/>
          <p:cNvSpPr txBox="1"/>
          <p:nvPr/>
        </p:nvSpPr>
        <p:spPr>
          <a:xfrm>
            <a:off x="610725" y="518450"/>
            <a:ext cx="8180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consistent storage consumption, management, and operations</a:t>
            </a:r>
            <a:endParaRPr b="0" i="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3" name="Google Shape;353;p62"/>
          <p:cNvSpPr/>
          <p:nvPr/>
        </p:nvSpPr>
        <p:spPr>
          <a:xfrm>
            <a:off x="1657350" y="1057850"/>
            <a:ext cx="5875800" cy="329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2"/>
          <p:cNvSpPr/>
          <p:nvPr/>
        </p:nvSpPr>
        <p:spPr>
          <a:xfrm>
            <a:off x="4077888" y="2667782"/>
            <a:ext cx="1041300" cy="15705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2"/>
          <p:cNvSpPr/>
          <p:nvPr/>
        </p:nvSpPr>
        <p:spPr>
          <a:xfrm>
            <a:off x="4075628" y="2124504"/>
            <a:ext cx="1043700" cy="551100"/>
          </a:xfrm>
          <a:prstGeom prst="rect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 b="1" i="0" sz="10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Asset 119@1x.png" id="356" name="Google Shape;356;p62"/>
          <p:cNvPicPr preferRelativeResize="0"/>
          <p:nvPr/>
        </p:nvPicPr>
        <p:blipFill rotWithShape="1">
          <a:blip r:embed="rId3">
            <a:alphaModFix/>
          </a:blip>
          <a:srcRect b="0" l="719" r="729" t="0"/>
          <a:stretch/>
        </p:blipFill>
        <p:spPr>
          <a:xfrm>
            <a:off x="4331188" y="3396269"/>
            <a:ext cx="547900" cy="81933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2"/>
          <p:cNvSpPr/>
          <p:nvPr/>
        </p:nvSpPr>
        <p:spPr>
          <a:xfrm>
            <a:off x="4471242" y="2662401"/>
            <a:ext cx="252354" cy="123100"/>
          </a:xfrm>
          <a:prstGeom prst="flowChartMerge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2"/>
          <p:cNvSpPr/>
          <p:nvPr/>
        </p:nvSpPr>
        <p:spPr>
          <a:xfrm>
            <a:off x="5208825" y="2667782"/>
            <a:ext cx="1041300" cy="15705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2"/>
          <p:cNvSpPr/>
          <p:nvPr/>
        </p:nvSpPr>
        <p:spPr>
          <a:xfrm>
            <a:off x="5206570" y="2116807"/>
            <a:ext cx="1043700" cy="551100"/>
          </a:xfrm>
          <a:prstGeom prst="rect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HYBRID CLOUD</a:t>
            </a:r>
            <a:endParaRPr b="1" i="0" sz="10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Logotype_RH_OpenStackPlatform_RGB_Black.png" id="360" name="Google Shape;36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048" y="3879525"/>
            <a:ext cx="711950" cy="27330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2"/>
          <p:cNvSpPr/>
          <p:nvPr/>
        </p:nvSpPr>
        <p:spPr>
          <a:xfrm>
            <a:off x="5602180" y="2647007"/>
            <a:ext cx="252351" cy="123100"/>
          </a:xfrm>
          <a:prstGeom prst="flowChartMerge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2"/>
          <p:cNvSpPr/>
          <p:nvPr/>
        </p:nvSpPr>
        <p:spPr>
          <a:xfrm>
            <a:off x="1815917" y="2660085"/>
            <a:ext cx="1041300" cy="15705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2"/>
          <p:cNvSpPr/>
          <p:nvPr/>
        </p:nvSpPr>
        <p:spPr>
          <a:xfrm>
            <a:off x="1813645" y="2109110"/>
            <a:ext cx="1043700" cy="551100"/>
          </a:xfrm>
          <a:prstGeom prst="rect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BARE METAL</a:t>
            </a:r>
            <a:endParaRPr b="1" i="0" sz="10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Asset 79@2x.png" id="364" name="Google Shape;364;p62"/>
          <p:cNvPicPr preferRelativeResize="0"/>
          <p:nvPr/>
        </p:nvPicPr>
        <p:blipFill rotWithShape="1">
          <a:blip r:embed="rId5">
            <a:alphaModFix/>
          </a:blip>
          <a:srcRect b="-14501" l="-4060" r="-5684" t="-11490"/>
          <a:stretch/>
        </p:blipFill>
        <p:spPr>
          <a:xfrm>
            <a:off x="1980613" y="2958249"/>
            <a:ext cx="711950" cy="35276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2"/>
          <p:cNvSpPr/>
          <p:nvPr/>
        </p:nvSpPr>
        <p:spPr>
          <a:xfrm>
            <a:off x="2209255" y="2639310"/>
            <a:ext cx="252351" cy="123100"/>
          </a:xfrm>
          <a:prstGeom prst="flowChartMerge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2248" y="3609058"/>
            <a:ext cx="708672" cy="34163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2"/>
          <p:cNvSpPr/>
          <p:nvPr/>
        </p:nvSpPr>
        <p:spPr>
          <a:xfrm>
            <a:off x="6330690" y="2667782"/>
            <a:ext cx="1041300" cy="15705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/>
          <p:nvPr/>
        </p:nvSpPr>
        <p:spPr>
          <a:xfrm>
            <a:off x="6328446" y="2116807"/>
            <a:ext cx="1043700" cy="551100"/>
          </a:xfrm>
          <a:prstGeom prst="rect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LEGACY</a:t>
            </a:r>
            <a:br>
              <a:rPr b="1" i="0" lang="en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b="1" i="0" lang="en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STORAGE</a:t>
            </a:r>
            <a:endParaRPr b="1" i="0" sz="10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69" name="Google Shape;369;p62"/>
          <p:cNvSpPr/>
          <p:nvPr/>
        </p:nvSpPr>
        <p:spPr>
          <a:xfrm>
            <a:off x="6724057" y="2647007"/>
            <a:ext cx="252351" cy="123100"/>
          </a:xfrm>
          <a:prstGeom prst="flowChartMerge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9605" y="3396968"/>
            <a:ext cx="441242" cy="56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8452" y="2647724"/>
            <a:ext cx="933325" cy="933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2"/>
          <p:cNvSpPr/>
          <p:nvPr/>
        </p:nvSpPr>
        <p:spPr>
          <a:xfrm>
            <a:off x="1813650" y="1693800"/>
            <a:ext cx="5553300" cy="3426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RED HAT OPENSHIFT CONTAINER STORAGE</a:t>
            </a:r>
            <a:endParaRPr b="1" i="0" sz="1400" u="none" cap="none" strike="noStrike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3" name="Google Shape;373;p62"/>
          <p:cNvSpPr/>
          <p:nvPr/>
        </p:nvSpPr>
        <p:spPr>
          <a:xfrm>
            <a:off x="1818950" y="1112000"/>
            <a:ext cx="5553300" cy="5511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4" name="Google Shape;374;p62"/>
          <p:cNvSpPr/>
          <p:nvPr/>
        </p:nvSpPr>
        <p:spPr>
          <a:xfrm>
            <a:off x="2946906" y="2667782"/>
            <a:ext cx="1041300" cy="1570500"/>
          </a:xfrm>
          <a:prstGeom prst="rect">
            <a:avLst/>
          </a:prstGeom>
          <a:solidFill>
            <a:srgbClr val="FFFFFF">
              <a:alpha val="7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2"/>
          <p:cNvSpPr/>
          <p:nvPr/>
        </p:nvSpPr>
        <p:spPr>
          <a:xfrm>
            <a:off x="2944639" y="2116807"/>
            <a:ext cx="1043700" cy="551100"/>
          </a:xfrm>
          <a:prstGeom prst="rect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VIRTUAL MACHINES</a:t>
            </a:r>
            <a:endParaRPr b="1" i="0" sz="10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6" name="Google Shape;376;p62"/>
          <p:cNvSpPr/>
          <p:nvPr/>
        </p:nvSpPr>
        <p:spPr>
          <a:xfrm>
            <a:off x="3340254" y="2647007"/>
            <a:ext cx="252354" cy="123100"/>
          </a:xfrm>
          <a:prstGeom prst="flowChartMerge">
            <a:avLst/>
          </a:prstGeom>
          <a:solidFill>
            <a:srgbClr val="CE04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10463" y="3583582"/>
            <a:ext cx="711973" cy="407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RH_Virtualization_RGB_Black.png" id="378" name="Google Shape;378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73174" y="3219999"/>
            <a:ext cx="933326" cy="16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72945" y="2849704"/>
            <a:ext cx="829792" cy="2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04525" y="2964173"/>
            <a:ext cx="252350" cy="29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07075" y="2856853"/>
            <a:ext cx="560399" cy="38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76150" y="2986098"/>
            <a:ext cx="829775" cy="466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2"/>
          <p:cNvSpPr txBox="1"/>
          <p:nvPr>
            <p:ph idx="4294967295" type="title"/>
          </p:nvPr>
        </p:nvSpPr>
        <p:spPr>
          <a:xfrm>
            <a:off x="1634100" y="4649750"/>
            <a:ext cx="5875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Overpass"/>
                <a:ea typeface="Overpass"/>
                <a:cs typeface="Overpass"/>
                <a:sym typeface="Overpass"/>
              </a:rPr>
              <a:t>ANY CLOUD. ANY APP. NO LOCK IN</a:t>
            </a:r>
            <a:endParaRPr b="1" sz="1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Future Proof against cloud or infrastructure lock-in</a:t>
            </a:r>
            <a:endParaRPr sz="1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Overpass"/>
                <a:ea typeface="Overpass"/>
                <a:cs typeface="Overpass"/>
                <a:sym typeface="Overpass"/>
              </a:rPr>
              <a:t>.</a:t>
            </a:r>
            <a:endParaRPr b="1" i="0" sz="1400" u="none" cap="none" strike="noStrike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84" name="Google Shape;384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76650" y="609600"/>
            <a:ext cx="1570500" cy="15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08516" y="3385592"/>
            <a:ext cx="711951" cy="439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32075" y="2688888"/>
            <a:ext cx="385750" cy="3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Complete Storage for Container Platform </a:t>
            </a:r>
            <a:endParaRPr b="1" sz="2600"/>
          </a:p>
        </p:txBody>
      </p:sp>
      <p:sp>
        <p:nvSpPr>
          <p:cNvPr id="393" name="Google Shape;393;p63"/>
          <p:cNvSpPr/>
          <p:nvPr/>
        </p:nvSpPr>
        <p:spPr>
          <a:xfrm>
            <a:off x="653350" y="898834"/>
            <a:ext cx="8077500" cy="7350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sset 76@2x.png" id="394" name="Google Shape;394;p63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2324837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6@2x.png" id="395" name="Google Shape;395;p63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3971950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6@2x.png" id="396" name="Google Shape;396;p63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5619075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6@2x.png" id="397" name="Google Shape;397;p63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674925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9@2x.png" id="398" name="Google Shape;398;p63"/>
          <p:cNvPicPr preferRelativeResize="0"/>
          <p:nvPr/>
        </p:nvPicPr>
        <p:blipFill rotWithShape="1">
          <a:blip r:embed="rId4">
            <a:alphaModFix/>
          </a:blip>
          <a:srcRect b="-14501" l="-4060" r="-5684" t="-11490"/>
          <a:stretch/>
        </p:blipFill>
        <p:spPr>
          <a:xfrm>
            <a:off x="794916" y="3230444"/>
            <a:ext cx="890700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81@2x.png" id="399" name="Google Shape;399;p63"/>
          <p:cNvPicPr preferRelativeResize="0"/>
          <p:nvPr/>
        </p:nvPicPr>
        <p:blipFill rotWithShape="1">
          <a:blip r:embed="rId5">
            <a:alphaModFix/>
          </a:blip>
          <a:srcRect b="-19172" l="-1169" r="-4160" t="-19158"/>
          <a:stretch/>
        </p:blipFill>
        <p:spPr>
          <a:xfrm>
            <a:off x="4105250" y="3083406"/>
            <a:ext cx="1176300" cy="36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83@2x.png" id="400" name="Google Shape;400;p63"/>
          <p:cNvPicPr preferRelativeResize="0"/>
          <p:nvPr/>
        </p:nvPicPr>
        <p:blipFill rotWithShape="1">
          <a:blip r:embed="rId6">
            <a:alphaModFix/>
          </a:blip>
          <a:srcRect b="159" l="0" r="0" t="149"/>
          <a:stretch/>
        </p:blipFill>
        <p:spPr>
          <a:xfrm>
            <a:off x="5776989" y="3480067"/>
            <a:ext cx="357000" cy="26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84@2x.png" id="401" name="Google Shape;401;p63"/>
          <p:cNvPicPr preferRelativeResize="0"/>
          <p:nvPr/>
        </p:nvPicPr>
        <p:blipFill rotWithShape="1">
          <a:blip r:embed="rId7">
            <a:alphaModFix/>
          </a:blip>
          <a:srcRect b="238" l="0" r="0" t="238"/>
          <a:stretch/>
        </p:blipFill>
        <p:spPr>
          <a:xfrm>
            <a:off x="6205245" y="3466711"/>
            <a:ext cx="357000" cy="2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85@2x.png" id="402" name="Google Shape;402;p63"/>
          <p:cNvPicPr preferRelativeResize="0"/>
          <p:nvPr/>
        </p:nvPicPr>
        <p:blipFill rotWithShape="1">
          <a:blip r:embed="rId8">
            <a:alphaModFix/>
          </a:blip>
          <a:srcRect b="317" l="0" r="0" t="308"/>
          <a:stretch/>
        </p:blipFill>
        <p:spPr>
          <a:xfrm>
            <a:off x="6528416" y="3450458"/>
            <a:ext cx="560400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403" name="Google Shape;403;p63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674925" y="2586796"/>
            <a:ext cx="1515900" cy="41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404" name="Google Shape;404;p63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2324837" y="2586796"/>
            <a:ext cx="1515900" cy="41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405" name="Google Shape;405;p63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3974737" y="2586796"/>
            <a:ext cx="1515900" cy="41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406" name="Google Shape;406;p63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5614687" y="2586796"/>
            <a:ext cx="1515900" cy="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3"/>
          <p:cNvSpPr txBox="1"/>
          <p:nvPr/>
        </p:nvSpPr>
        <p:spPr>
          <a:xfrm>
            <a:off x="504400" y="2587079"/>
            <a:ext cx="172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BARE METAL</a:t>
            </a:r>
            <a:endParaRPr b="1" i="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8" name="Google Shape;408;p63"/>
          <p:cNvSpPr txBox="1"/>
          <p:nvPr/>
        </p:nvSpPr>
        <p:spPr>
          <a:xfrm>
            <a:off x="2324850" y="2587079"/>
            <a:ext cx="151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VIRTUAL MACHINES</a:t>
            </a:r>
            <a:endParaRPr/>
          </a:p>
        </p:txBody>
      </p:sp>
      <p:sp>
        <p:nvSpPr>
          <p:cNvPr id="409" name="Google Shape;409;p63"/>
          <p:cNvSpPr txBox="1"/>
          <p:nvPr/>
        </p:nvSpPr>
        <p:spPr>
          <a:xfrm>
            <a:off x="3969750" y="2587079"/>
            <a:ext cx="151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CONTAINERS</a:t>
            </a:r>
            <a:endParaRPr/>
          </a:p>
        </p:txBody>
      </p:sp>
      <p:sp>
        <p:nvSpPr>
          <p:cNvPr id="410" name="Google Shape;410;p63"/>
          <p:cNvSpPr txBox="1"/>
          <p:nvPr/>
        </p:nvSpPr>
        <p:spPr>
          <a:xfrm>
            <a:off x="5614650" y="2587079"/>
            <a:ext cx="151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PUBLIC CLOUD</a:t>
            </a:r>
            <a:endParaRPr/>
          </a:p>
        </p:txBody>
      </p:sp>
      <p:pic>
        <p:nvPicPr>
          <p:cNvPr id="411" name="Google Shape;411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02325" y="692075"/>
            <a:ext cx="1217400" cy="11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119@1x.png" id="412" name="Google Shape;412;p63"/>
          <p:cNvPicPr preferRelativeResize="0"/>
          <p:nvPr/>
        </p:nvPicPr>
        <p:blipFill rotWithShape="1">
          <a:blip r:embed="rId11">
            <a:alphaModFix/>
          </a:blip>
          <a:srcRect b="0" l="719" r="729" t="0"/>
          <a:stretch/>
        </p:blipFill>
        <p:spPr>
          <a:xfrm>
            <a:off x="4526055" y="3385211"/>
            <a:ext cx="334800" cy="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3131487" y="3210208"/>
            <a:ext cx="357000" cy="33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90600" y="3210208"/>
            <a:ext cx="445900" cy="36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88838" y="3260730"/>
            <a:ext cx="279900" cy="26407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3"/>
          <p:cNvSpPr/>
          <p:nvPr/>
        </p:nvSpPr>
        <p:spPr>
          <a:xfrm>
            <a:off x="674925" y="2177336"/>
            <a:ext cx="8077500" cy="323100"/>
          </a:xfrm>
          <a:prstGeom prst="rect">
            <a:avLst/>
          </a:prstGeom>
          <a:gradFill>
            <a:gsLst>
              <a:gs pos="0">
                <a:srgbClr val="FDECDB"/>
              </a:gs>
              <a:gs pos="100000">
                <a:srgbClr val="F0A96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RED HAT OPENSHIFT CONTAINER STORAGE</a:t>
            </a:r>
            <a:endParaRPr b="1"/>
          </a:p>
        </p:txBody>
      </p:sp>
      <p:sp>
        <p:nvSpPr>
          <p:cNvPr id="417" name="Google Shape;417;p63"/>
          <p:cNvSpPr txBox="1"/>
          <p:nvPr/>
        </p:nvSpPr>
        <p:spPr>
          <a:xfrm>
            <a:off x="1105625" y="3996909"/>
            <a:ext cx="6796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Provides Storage for All Apps and infrastructure Services</a:t>
            </a:r>
            <a:endParaRPr sz="1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in their native interfaces</a:t>
            </a:r>
            <a:endParaRPr sz="1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Asset 76@2x.png" id="418" name="Google Shape;418;p63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7219275" y="2899538"/>
            <a:ext cx="1515900" cy="95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74@2x.png" id="419" name="Google Shape;419;p63"/>
          <p:cNvPicPr preferRelativeResize="0"/>
          <p:nvPr/>
        </p:nvPicPr>
        <p:blipFill rotWithShape="1">
          <a:blip r:embed="rId9">
            <a:alphaModFix/>
          </a:blip>
          <a:srcRect b="0" l="661" r="661" t="0"/>
          <a:stretch/>
        </p:blipFill>
        <p:spPr>
          <a:xfrm>
            <a:off x="7241225" y="2610547"/>
            <a:ext cx="1515900" cy="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/>
          <p:nvPr/>
        </p:nvSpPr>
        <p:spPr>
          <a:xfrm>
            <a:off x="7214850" y="2587079"/>
            <a:ext cx="151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verpass"/>
              <a:buNone/>
            </a:pPr>
            <a:r>
              <a:rPr b="1"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LEGACY STORAGE</a:t>
            </a:r>
            <a:endParaRPr/>
          </a:p>
        </p:txBody>
      </p:sp>
      <p:pic>
        <p:nvPicPr>
          <p:cNvPr descr="Asset 60@2x.png" id="421" name="Google Shape;421;p63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8070263" y="3260741"/>
            <a:ext cx="362100" cy="4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3"/>
          <p:cNvSpPr txBox="1"/>
          <p:nvPr/>
        </p:nvSpPr>
        <p:spPr>
          <a:xfrm>
            <a:off x="5619150" y="3053052"/>
            <a:ext cx="15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AWS, AZURE, GCP</a:t>
            </a:r>
            <a:endParaRPr sz="1200"/>
          </a:p>
        </p:txBody>
      </p:sp>
      <p:pic>
        <p:nvPicPr>
          <p:cNvPr descr="Asset 60@2x.png" id="423" name="Google Shape;423;p63"/>
          <p:cNvPicPr preferRelativeResize="0"/>
          <p:nvPr/>
        </p:nvPicPr>
        <p:blipFill rotWithShape="1">
          <a:blip r:embed="rId15">
            <a:alphaModFix/>
          </a:blip>
          <a:srcRect b="159" l="0" r="0" t="159"/>
          <a:stretch/>
        </p:blipFill>
        <p:spPr>
          <a:xfrm>
            <a:off x="7536863" y="3188850"/>
            <a:ext cx="362100" cy="4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/>
          <p:cNvPicPr preferRelativeResize="0"/>
          <p:nvPr/>
        </p:nvPicPr>
        <p:blipFill rotWithShape="1">
          <a:blip r:embed="rId16">
            <a:alphaModFix/>
          </a:blip>
          <a:srcRect b="29767" l="0" r="3512" t="27736"/>
          <a:stretch/>
        </p:blipFill>
        <p:spPr>
          <a:xfrm>
            <a:off x="1477025" y="1060775"/>
            <a:ext cx="1654450" cy="3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63"/>
          <p:cNvCxnSpPr>
            <a:stCxn id="424" idx="2"/>
          </p:cNvCxnSpPr>
          <p:nvPr/>
        </p:nvCxnSpPr>
        <p:spPr>
          <a:xfrm>
            <a:off x="2304250" y="1397675"/>
            <a:ext cx="8400" cy="7203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63"/>
          <p:cNvCxnSpPr/>
          <p:nvPr/>
        </p:nvCxnSpPr>
        <p:spPr>
          <a:xfrm>
            <a:off x="5842750" y="1464850"/>
            <a:ext cx="8400" cy="7203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63"/>
          <p:cNvCxnSpPr/>
          <p:nvPr/>
        </p:nvCxnSpPr>
        <p:spPr>
          <a:xfrm>
            <a:off x="7713725" y="1446575"/>
            <a:ext cx="8400" cy="7203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63"/>
          <p:cNvSpPr txBox="1"/>
          <p:nvPr/>
        </p:nvSpPr>
        <p:spPr>
          <a:xfrm>
            <a:off x="2377750" y="1602456"/>
            <a:ext cx="1351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RWO - Block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29" name="Google Shape;429;p63"/>
          <p:cNvSpPr txBox="1"/>
          <p:nvPr/>
        </p:nvSpPr>
        <p:spPr>
          <a:xfrm>
            <a:off x="4499350" y="1602456"/>
            <a:ext cx="1351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RWX - File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30" name="Google Shape;430;p63"/>
          <p:cNvSpPr txBox="1"/>
          <p:nvPr/>
        </p:nvSpPr>
        <p:spPr>
          <a:xfrm>
            <a:off x="6709150" y="1602456"/>
            <a:ext cx="1351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Object S3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431" name="Google Shape;431;p63"/>
          <p:cNvPicPr preferRelativeResize="0"/>
          <p:nvPr/>
        </p:nvPicPr>
        <p:blipFill rotWithShape="1">
          <a:blip r:embed="rId16">
            <a:alphaModFix/>
          </a:blip>
          <a:srcRect b="29767" l="0" r="3512" t="27736"/>
          <a:stretch/>
        </p:blipFill>
        <p:spPr>
          <a:xfrm>
            <a:off x="5013250" y="1077038"/>
            <a:ext cx="1654450" cy="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3"/>
          <p:cNvPicPr preferRelativeResize="0"/>
          <p:nvPr/>
        </p:nvPicPr>
        <p:blipFill rotWithShape="1">
          <a:blip r:embed="rId16">
            <a:alphaModFix/>
          </a:blip>
          <a:srcRect b="29767" l="0" r="3512" t="27736"/>
          <a:stretch/>
        </p:blipFill>
        <p:spPr>
          <a:xfrm>
            <a:off x="6811025" y="1060775"/>
            <a:ext cx="1654450" cy="3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/>
        </p:nvSpPr>
        <p:spPr>
          <a:xfrm>
            <a:off x="1162500" y="263108"/>
            <a:ext cx="6819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400" u="none" cap="none" strike="noStrike">
                <a:solidFill>
                  <a:srgbClr val="333132"/>
                </a:solidFill>
                <a:latin typeface="Overpass"/>
                <a:ea typeface="Overpass"/>
                <a:cs typeface="Overpass"/>
                <a:sym typeface="Overpass"/>
              </a:rPr>
              <a:t>TWO FLAVORS OF CONTAINER STORAGE</a:t>
            </a:r>
            <a:endParaRPr b="1" i="0" sz="2400" u="none" cap="none" strike="noStrike">
              <a:solidFill>
                <a:srgbClr val="33313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400">
                <a:solidFill>
                  <a:srgbClr val="333132"/>
                </a:solidFill>
                <a:latin typeface="Overpass"/>
                <a:ea typeface="Overpass"/>
                <a:cs typeface="Overpass"/>
                <a:sym typeface="Overpass"/>
              </a:rPr>
              <a:t>Flexibility in Deployment</a:t>
            </a:r>
            <a:endParaRPr b="1" sz="2400">
              <a:solidFill>
                <a:srgbClr val="33313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9" name="Google Shape;439;p64"/>
          <p:cNvSpPr txBox="1"/>
          <p:nvPr/>
        </p:nvSpPr>
        <p:spPr>
          <a:xfrm>
            <a:off x="947075" y="2828404"/>
            <a:ext cx="3305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A30000"/>
                </a:solidFill>
                <a:latin typeface="Overpass"/>
                <a:ea typeface="Overpass"/>
                <a:cs typeface="Overpass"/>
                <a:sym typeface="Overpass"/>
              </a:rPr>
              <a:t>OPENSHIFT CONTAINER STORAGE </a:t>
            </a:r>
            <a:r>
              <a:rPr b="1" i="1" lang="en" sz="1200" u="sng" cap="none" strike="noStrike">
                <a:solidFill>
                  <a:srgbClr val="A30000"/>
                </a:solidFill>
                <a:latin typeface="Overpass"/>
                <a:ea typeface="Overpass"/>
                <a:cs typeface="Overpass"/>
                <a:sym typeface="Overpass"/>
              </a:rPr>
              <a:t>INDEPENDENT MODE</a:t>
            </a:r>
            <a:endParaRPr b="0" i="1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40" name="Google Shape;440;p64"/>
          <p:cNvSpPr txBox="1"/>
          <p:nvPr/>
        </p:nvSpPr>
        <p:spPr>
          <a:xfrm>
            <a:off x="403400" y="3325700"/>
            <a:ext cx="41652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333132"/>
                </a:solidFill>
                <a:latin typeface="Overpass"/>
                <a:ea typeface="Overpass"/>
                <a:cs typeface="Overpass"/>
                <a:sym typeface="Overpass"/>
              </a:rPr>
              <a:t>Use existing investment in traditional storage, </a:t>
            </a:r>
            <a:br>
              <a:rPr b="1" i="0" lang="en" sz="1100" u="none" cap="none" strike="noStrike">
                <a:solidFill>
                  <a:srgbClr val="333132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b="1" i="0" lang="en" sz="1100" u="none" cap="none" strike="noStrike">
                <a:solidFill>
                  <a:srgbClr val="333132"/>
                </a:solidFill>
                <a:latin typeface="Overpass"/>
                <a:ea typeface="Overpass"/>
                <a:cs typeface="Overpass"/>
                <a:sym typeface="Overpass"/>
              </a:rPr>
              <a:t>managed by storage admin – attach to standalone storage</a:t>
            </a:r>
            <a:endParaRPr b="1" i="0" sz="1100" u="none" cap="none" strike="noStrike">
              <a:solidFill>
                <a:srgbClr val="33313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33313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OCS 4.3</a:t>
            </a:r>
            <a:endParaRPr b="1" sz="1100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41" name="Google Shape;441;p64"/>
          <p:cNvSpPr txBox="1"/>
          <p:nvPr/>
        </p:nvSpPr>
        <p:spPr>
          <a:xfrm>
            <a:off x="4962850" y="2828404"/>
            <a:ext cx="3305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820000"/>
                </a:solidFill>
                <a:latin typeface="Overpass"/>
                <a:ea typeface="Overpass"/>
                <a:cs typeface="Overpass"/>
                <a:sym typeface="Overpass"/>
              </a:rPr>
              <a:t>OPENSHIFT CONTAINER STORAGE </a:t>
            </a:r>
            <a:r>
              <a:rPr b="1" i="1" lang="en" sz="1200" u="sng" cap="none" strike="noStrike">
                <a:solidFill>
                  <a:srgbClr val="820000"/>
                </a:solidFill>
                <a:latin typeface="Overpass"/>
                <a:ea typeface="Overpass"/>
                <a:cs typeface="Overpass"/>
                <a:sym typeface="Overpass"/>
              </a:rPr>
              <a:t>CONVERGED MODE</a:t>
            </a:r>
            <a:endParaRPr b="0" i="1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4"/>
          <p:cNvSpPr txBox="1"/>
          <p:nvPr/>
        </p:nvSpPr>
        <p:spPr>
          <a:xfrm>
            <a:off x="4646650" y="3325704"/>
            <a:ext cx="39378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333132"/>
                </a:solidFill>
                <a:latin typeface="Overpass"/>
                <a:ea typeface="Overpass"/>
                <a:cs typeface="Overpass"/>
                <a:sym typeface="Overpass"/>
              </a:rPr>
              <a:t>Highly scalable, enterprise-grade storage,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333132"/>
                </a:solidFill>
                <a:latin typeface="Overpass"/>
                <a:ea typeface="Overpass"/>
                <a:cs typeface="Overpass"/>
                <a:sym typeface="Overpass"/>
              </a:rPr>
              <a:t>fully integrated into OpenShift Container Platform</a:t>
            </a:r>
            <a:endParaRPr b="1" i="0" sz="1100" u="none" cap="none" strike="noStrike">
              <a:solidFill>
                <a:srgbClr val="33313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33313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OCS 4.2</a:t>
            </a:r>
            <a:endParaRPr b="1" sz="1100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Asset 21@2x.png" id="443" name="Google Shape;443;p64"/>
          <p:cNvPicPr preferRelativeResize="0"/>
          <p:nvPr/>
        </p:nvPicPr>
        <p:blipFill rotWithShape="1">
          <a:blip r:embed="rId3">
            <a:alphaModFix/>
          </a:blip>
          <a:srcRect b="-3427" l="-1874" r="-1688" t="-3023"/>
          <a:stretch/>
        </p:blipFill>
        <p:spPr>
          <a:xfrm>
            <a:off x="747225" y="1522804"/>
            <a:ext cx="1837861" cy="1187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22@2x.png" id="444" name="Google Shape;444;p64"/>
          <p:cNvPicPr preferRelativeResize="0"/>
          <p:nvPr/>
        </p:nvPicPr>
        <p:blipFill rotWithShape="1">
          <a:blip r:embed="rId4">
            <a:alphaModFix/>
          </a:blip>
          <a:srcRect b="-10160" l="-2296" r="-3033" t="-8957"/>
          <a:stretch/>
        </p:blipFill>
        <p:spPr>
          <a:xfrm>
            <a:off x="861825" y="1889554"/>
            <a:ext cx="1554050" cy="453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22@2x.png" id="445" name="Google Shape;445;p64"/>
          <p:cNvPicPr preferRelativeResize="0"/>
          <p:nvPr/>
        </p:nvPicPr>
        <p:blipFill rotWithShape="1">
          <a:blip r:embed="rId4">
            <a:alphaModFix/>
          </a:blip>
          <a:srcRect b="-10165" l="-1369" r="-2407" t="-6547"/>
          <a:stretch/>
        </p:blipFill>
        <p:spPr>
          <a:xfrm>
            <a:off x="5849475" y="1624872"/>
            <a:ext cx="1531125" cy="44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23@2x.png" id="446" name="Google Shape;446;p64"/>
          <p:cNvPicPr preferRelativeResize="0"/>
          <p:nvPr/>
        </p:nvPicPr>
        <p:blipFill rotWithShape="1">
          <a:blip r:embed="rId5">
            <a:alphaModFix/>
          </a:blip>
          <a:srcRect b="-46237" l="-10219" r="-7788" t="-52293"/>
          <a:stretch/>
        </p:blipFill>
        <p:spPr>
          <a:xfrm>
            <a:off x="2507575" y="2031654"/>
            <a:ext cx="371325" cy="15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25@2x.png" id="447" name="Google Shape;447;p64"/>
          <p:cNvPicPr preferRelativeResize="0"/>
          <p:nvPr/>
        </p:nvPicPr>
        <p:blipFill rotWithShape="1">
          <a:blip r:embed="rId6">
            <a:alphaModFix/>
          </a:blip>
          <a:srcRect b="-3022" l="-1033" r="-1289" t="-3022"/>
          <a:stretch/>
        </p:blipFill>
        <p:spPr>
          <a:xfrm>
            <a:off x="5467772" y="1493435"/>
            <a:ext cx="2425049" cy="1180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H_Logo_Product_OpenshiftContainerStorage_RGB_Orange.png" id="448" name="Google Shape;448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5939" y="1777167"/>
            <a:ext cx="1340682" cy="63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H_Logo_Product_OpenshiftContainerStorage_RGB_Orange.png" id="449" name="Google Shape;449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00377" y="1988047"/>
            <a:ext cx="1261755" cy="599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64"/>
          <p:cNvCxnSpPr/>
          <p:nvPr/>
        </p:nvCxnSpPr>
        <p:spPr>
          <a:xfrm>
            <a:off x="4689423" y="1199934"/>
            <a:ext cx="0" cy="2524800"/>
          </a:xfrm>
          <a:prstGeom prst="straightConnector1">
            <a:avLst/>
          </a:prstGeom>
          <a:noFill/>
          <a:ln cap="flat" cmpd="sng" w="25400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51" name="Google Shape;45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</a:pPr>
            <a:r>
              <a:rPr lang="en" sz="2400">
                <a:solidFill>
                  <a:srgbClr val="424041"/>
                </a:solidFill>
              </a:rPr>
              <a:t>CONTAINER PLATFORM - COMPLETE FROM Red Hat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sset 37@2x.png" id="457" name="Google Shape;457;p65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177000" y="1332683"/>
            <a:ext cx="3857700" cy="290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et 38@2x.png" id="458" name="Google Shape;458;p65"/>
          <p:cNvPicPr preferRelativeResize="0"/>
          <p:nvPr/>
        </p:nvPicPr>
        <p:blipFill rotWithShape="1">
          <a:blip r:embed="rId4">
            <a:alphaModFix/>
          </a:blip>
          <a:srcRect b="9" l="0" r="0" t="19"/>
          <a:stretch/>
        </p:blipFill>
        <p:spPr>
          <a:xfrm>
            <a:off x="5100173" y="1388674"/>
            <a:ext cx="3549300" cy="23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5"/>
          <p:cNvSpPr txBox="1"/>
          <p:nvPr/>
        </p:nvSpPr>
        <p:spPr>
          <a:xfrm>
            <a:off x="318575" y="3919700"/>
            <a:ext cx="8766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50" lIns="91350" spcFirstLastPara="1" rIns="91350" wrap="square" tIns="9135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Overpass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UNIFIED CLUSTER | COMPLETE </a:t>
            </a:r>
            <a:r>
              <a:rPr lang="en" sz="18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PLATFORM</a:t>
            </a:r>
            <a:r>
              <a:rPr b="0" i="0" lang="en" sz="1800" u="none" cap="none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8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 | INTEGRATED &amp; TESTED</a:t>
            </a:r>
            <a:r>
              <a:rPr b="0" i="0" lang="en" sz="1800" u="none" cap="none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8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SINGLE VENDOR</a:t>
            </a:r>
            <a:r>
              <a:rPr b="0" i="0" lang="en" sz="1800" u="none" cap="none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 | UPGRADE &amp; SCALE  </a:t>
            </a:r>
            <a:r>
              <a:rPr lang="en" sz="18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| </a:t>
            </a:r>
            <a:r>
              <a:rPr b="0" i="0" lang="en" sz="1800" u="none" cap="none" strike="noStrike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 SINGLE POINT OF SUPPORT</a:t>
            </a:r>
            <a:endParaRPr sz="1800"/>
          </a:p>
        </p:txBody>
      </p:sp>
      <p:sp>
        <p:nvSpPr>
          <p:cNvPr id="460" name="Google Shape;46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mmit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